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78" r:id="rId2"/>
    <p:sldId id="275" r:id="rId3"/>
    <p:sldId id="282" r:id="rId4"/>
    <p:sldId id="283" r:id="rId5"/>
    <p:sldId id="285" r:id="rId6"/>
    <p:sldId id="284" r:id="rId7"/>
    <p:sldId id="286" r:id="rId8"/>
    <p:sldId id="297" r:id="rId9"/>
    <p:sldId id="298" r:id="rId10"/>
    <p:sldId id="287" r:id="rId11"/>
    <p:sldId id="288" r:id="rId12"/>
    <p:sldId id="279" r:id="rId13"/>
    <p:sldId id="289" r:id="rId14"/>
    <p:sldId id="290" r:id="rId15"/>
    <p:sldId id="291" r:id="rId16"/>
    <p:sldId id="293" r:id="rId17"/>
    <p:sldId id="294" r:id="rId18"/>
    <p:sldId id="295" r:id="rId19"/>
    <p:sldId id="572" r:id="rId20"/>
    <p:sldId id="573" r:id="rId21"/>
    <p:sldId id="571" r:id="rId22"/>
    <p:sldId id="575" r:id="rId23"/>
    <p:sldId id="296" r:id="rId24"/>
    <p:sldId id="574" r:id="rId25"/>
    <p:sldId id="292" r:id="rId26"/>
    <p:sldId id="568" r:id="rId27"/>
    <p:sldId id="569" r:id="rId28"/>
    <p:sldId id="570" r:id="rId29"/>
    <p:sldId id="260" r:id="rId30"/>
    <p:sldId id="262" r:id="rId31"/>
    <p:sldId id="263" r:id="rId32"/>
    <p:sldId id="264" r:id="rId33"/>
    <p:sldId id="266" r:id="rId34"/>
    <p:sldId id="267" r:id="rId35"/>
    <p:sldId id="265" r:id="rId36"/>
    <p:sldId id="268" r:id="rId37"/>
    <p:sldId id="269" r:id="rId38"/>
    <p:sldId id="270" r:id="rId39"/>
    <p:sldId id="271" r:id="rId40"/>
    <p:sldId id="272" r:id="rId41"/>
    <p:sldId id="280" r:id="rId42"/>
    <p:sldId id="281"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autoAdjust="0"/>
  </p:normalViewPr>
  <p:slideViewPr>
    <p:cSldViewPr snapToGrid="0">
      <p:cViewPr varScale="1">
        <p:scale>
          <a:sx n="86" d="100"/>
          <a:sy n="86" d="100"/>
        </p:scale>
        <p:origin x="97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22</a:t>
            </a:fld>
            <a:endParaRPr lang="en-US"/>
          </a:p>
        </p:txBody>
      </p:sp>
    </p:spTree>
    <p:extLst>
      <p:ext uri="{BB962C8B-B14F-4D97-AF65-F5344CB8AC3E}">
        <p14:creationId xmlns:p14="http://schemas.microsoft.com/office/powerpoint/2010/main" val="232869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9/9/2025</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7937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906088"/>
            <a:ext cx="8229600" cy="4774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08371" y="6315104"/>
            <a:ext cx="197843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12.xml"/><Relationship Id="rId4" Type="http://schemas.openxmlformats.org/officeDocument/2006/relationships/image" Target="../media/image470.png"/></Relationships>
</file>

<file path=ppt/slides/_rels/slide27.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12.xml"/><Relationship Id="rId4" Type="http://schemas.openxmlformats.org/officeDocument/2006/relationships/image" Target="../media/image470.png"/></Relationships>
</file>

<file path=ppt/slides/_rels/slide28.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12.xml"/><Relationship Id="rId4" Type="http://schemas.openxmlformats.org/officeDocument/2006/relationships/image" Target="../media/image47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hyperlink" Target="http://e.pub/9dec1b7uaa89r3tep2cw.vbk/OPS/loc_011.xhtml#eid13453"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387350" y="2213113"/>
            <a:ext cx="8369300" cy="2054087"/>
          </a:xfrm>
        </p:spPr>
        <p:txBody>
          <a:bodyPr/>
          <a:lstStyle/>
          <a:p>
            <a:pPr algn="ctr"/>
            <a:r>
              <a:rPr lang="en-US" sz="4000" b="1" dirty="0"/>
              <a:t>Introduction </a:t>
            </a:r>
            <a:r>
              <a:rPr lang="en-US" sz="4000" b="1"/>
              <a:t>to Power Flows in Distribution </a:t>
            </a:r>
            <a:r>
              <a:rPr lang="en-US" sz="4000" b="1" dirty="0"/>
              <a:t>Systems</a:t>
            </a:r>
            <a:br>
              <a:rPr lang="en-US" sz="4000" b="1" dirty="0"/>
            </a:br>
            <a:endParaRPr lang="en-US" sz="4000" b="1"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sz="2800" dirty="0">
                <a:solidFill>
                  <a:schemeClr val="tx1"/>
                </a:solidFill>
              </a:rPr>
              <a:t>Dr. Zhaoyu Wang</a:t>
            </a:r>
          </a:p>
          <a:p>
            <a:pPr algn="ctr"/>
            <a:r>
              <a:rPr lang="en-US" sz="2800" dirty="0">
                <a:solidFill>
                  <a:schemeClr val="tx1"/>
                </a:solidFill>
              </a:rPr>
              <a:t>1113 </a:t>
            </a:r>
            <a:r>
              <a:rPr lang="en-US" sz="2800" dirty="0" err="1">
                <a:solidFill>
                  <a:schemeClr val="tx1"/>
                </a:solidFill>
              </a:rPr>
              <a:t>Coover</a:t>
            </a:r>
            <a:r>
              <a:rPr lang="en-US" sz="2800" dirty="0">
                <a:solidFill>
                  <a:schemeClr val="tx1"/>
                </a:solidFill>
              </a:rPr>
              <a:t> Hall, Ames, IA</a:t>
            </a:r>
          </a:p>
          <a:p>
            <a:pPr algn="ctr"/>
            <a:r>
              <a:rPr lang="en-US" sz="2800"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96EB-F4B2-521B-9483-DD81271E2FBA}"/>
              </a:ext>
            </a:extLst>
          </p:cNvPr>
          <p:cNvSpPr>
            <a:spLocks noGrp="1"/>
          </p:cNvSpPr>
          <p:nvPr>
            <p:ph type="title"/>
          </p:nvPr>
        </p:nvSpPr>
        <p:spPr/>
        <p:txBody>
          <a:bodyPr/>
          <a:lstStyle/>
          <a:p>
            <a:r>
              <a:rPr lang="en-US" dirty="0"/>
              <a:t>Bus Injection Model: How to build [Y]?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9548CD-6255-FBE6-E0F2-FC5579A7F79F}"/>
                  </a:ext>
                </a:extLst>
              </p:cNvPr>
              <p:cNvSpPr>
                <a:spLocks noGrp="1"/>
              </p:cNvSpPr>
              <p:nvPr>
                <p:ph idx="1"/>
              </p:nvPr>
            </p:nvSpPr>
            <p:spPr>
              <a:xfrm>
                <a:off x="457200" y="3317952"/>
                <a:ext cx="8229600" cy="2768469"/>
              </a:xfrm>
            </p:spPr>
            <p:txBody>
              <a:bodyPr/>
              <a:lstStyle/>
              <a:p>
                <a:pPr marL="0" indent="0">
                  <a:buNone/>
                </a:pPr>
                <a:r>
                  <a:rPr lang="en-US" sz="2000" dirty="0">
                    <a:solidFill>
                      <a:schemeClr val="tx1"/>
                    </a:solidFill>
                    <a:latin typeface="Cambria Math" panose="02040503050406030204" pitchFamily="18" charset="0"/>
                  </a:rPr>
                  <a:t>Load:</a:t>
                </a:r>
                <a:endParaRPr lang="en-US" sz="2000" dirty="0">
                  <a:solidFill>
                    <a:schemeClr val="tx1"/>
                  </a:solidFill>
                  <a:effectLst/>
                  <a:latin typeface="Cambria Math" panose="02040503050406030204" pitchFamily="18" charset="0"/>
                </a:endParaRPr>
              </a:p>
              <a:p>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rPr>
                            </m:ctrlPr>
                          </m:mP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e>
                          </m:mr>
                        </m:m>
                      </m:e>
                    </m:d>
                  </m:oMath>
                </a14:m>
                <a:endParaRPr lang="en-US" sz="2000" i="1" dirty="0">
                  <a:solidFill>
                    <a:schemeClr val="tx1"/>
                  </a:solidFill>
                </a:endParaRPr>
              </a:p>
              <a:p>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solidFill>
                              <a:schemeClr val="tx1"/>
                            </a:solidFill>
                            <a:effectLst/>
                            <a:latin typeface="Cambria Math" panose="020405030504060302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rPr>
                            </m:ctrlPr>
                          </m:mP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e>
                          </m:mr>
                        </m:m>
                      </m:e>
                    </m:d>
                  </m:oMath>
                </a14:m>
                <a:endParaRPr lang="en-US" sz="2000" i="1" dirty="0">
                  <a:solidFill>
                    <a:schemeClr val="tx1"/>
                  </a:solidFill>
                </a:endParaRPr>
              </a:p>
            </p:txBody>
          </p:sp>
        </mc:Choice>
        <mc:Fallback xmlns="">
          <p:sp>
            <p:nvSpPr>
              <p:cNvPr id="3" name="Content Placeholder 2">
                <a:extLst>
                  <a:ext uri="{FF2B5EF4-FFF2-40B4-BE49-F238E27FC236}">
                    <a16:creationId xmlns:a16="http://schemas.microsoft.com/office/drawing/2014/main" id="{339548CD-6255-FBE6-E0F2-FC5579A7F79F}"/>
                  </a:ext>
                </a:extLst>
              </p:cNvPr>
              <p:cNvSpPr>
                <a:spLocks noGrp="1" noRot="1" noChangeAspect="1" noMove="1" noResize="1" noEditPoints="1" noAdjustHandles="1" noChangeArrowheads="1" noChangeShapeType="1" noTextEdit="1"/>
              </p:cNvSpPr>
              <p:nvPr>
                <p:ph idx="1"/>
              </p:nvPr>
            </p:nvSpPr>
            <p:spPr>
              <a:xfrm>
                <a:off x="457200" y="3317952"/>
                <a:ext cx="8229600" cy="2768469"/>
              </a:xfrm>
              <a:blipFill>
                <a:blip r:embed="rId2"/>
                <a:stretch>
                  <a:fillRect l="-741" t="-110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C7E39E0-A39C-0E86-32D2-8AF4ED4F2F8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3B48C9B8-2361-8E36-F49E-FF90CF9A5ABA}"/>
              </a:ext>
            </a:extLst>
          </p:cNvPr>
          <p:cNvSpPr>
            <a:spLocks noGrp="1"/>
          </p:cNvSpPr>
          <p:nvPr>
            <p:ph type="sldNum" sz="quarter" idx="12"/>
          </p:nvPr>
        </p:nvSpPr>
        <p:spPr/>
        <p:txBody>
          <a:bodyPr/>
          <a:lstStyle/>
          <a:p>
            <a:fld id="{98783A6C-F2E5-470E-8F07-6DF2D28172F3}" type="slidenum">
              <a:rPr lang="en-US" smtClean="0"/>
              <a:t>10</a:t>
            </a:fld>
            <a:endParaRPr lang="en-US"/>
          </a:p>
        </p:txBody>
      </p:sp>
      <p:pic>
        <p:nvPicPr>
          <p:cNvPr id="6" name="Picture 5">
            <a:extLst>
              <a:ext uri="{FF2B5EF4-FFF2-40B4-BE49-F238E27FC236}">
                <a16:creationId xmlns:a16="http://schemas.microsoft.com/office/drawing/2014/main" id="{73B83530-5B7D-6DDD-90EE-1281992629A9}"/>
              </a:ext>
            </a:extLst>
          </p:cNvPr>
          <p:cNvPicPr>
            <a:picLocks noChangeAspect="1"/>
          </p:cNvPicPr>
          <p:nvPr/>
        </p:nvPicPr>
        <p:blipFill>
          <a:blip r:embed="rId3"/>
          <a:stretch>
            <a:fillRect/>
          </a:stretch>
        </p:blipFill>
        <p:spPr>
          <a:xfrm>
            <a:off x="457200" y="777871"/>
            <a:ext cx="8229600" cy="2651129"/>
          </a:xfrm>
          <a:prstGeom prst="rect">
            <a:avLst/>
          </a:prstGeom>
        </p:spPr>
      </p:pic>
    </p:spTree>
    <p:extLst>
      <p:ext uri="{BB962C8B-B14F-4D97-AF65-F5344CB8AC3E}">
        <p14:creationId xmlns:p14="http://schemas.microsoft.com/office/powerpoint/2010/main" val="136096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6DDE-6D8E-A362-4D84-98FF07356798}"/>
              </a:ext>
            </a:extLst>
          </p:cNvPr>
          <p:cNvSpPr>
            <a:spLocks noGrp="1"/>
          </p:cNvSpPr>
          <p:nvPr>
            <p:ph type="title"/>
          </p:nvPr>
        </p:nvSpPr>
        <p:spPr/>
        <p:txBody>
          <a:bodyPr/>
          <a:lstStyle/>
          <a:p>
            <a:r>
              <a:rPr lang="en-US" dirty="0"/>
              <a:t>Bus Injection Model: How to build [Y]?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81690B-D2D9-4EDF-75A6-A7003B9F4CF8}"/>
                  </a:ext>
                </a:extLst>
              </p:cNvPr>
              <p:cNvSpPr>
                <a:spLocks noGrp="1"/>
              </p:cNvSpPr>
              <p:nvPr>
                <p:ph idx="1"/>
              </p:nvPr>
            </p:nvSpPr>
            <p:spPr>
              <a:xfrm>
                <a:off x="457200" y="3429000"/>
                <a:ext cx="8229600" cy="2251132"/>
              </a:xfrm>
            </p:spPr>
            <p:txBody>
              <a:bodyPr/>
              <a:lstStyle/>
              <a:p>
                <a:r>
                  <a:rPr lang="en-US" dirty="0">
                    <a:solidFill>
                      <a:schemeClr val="tx1"/>
                    </a:solidFill>
                  </a:rPr>
                  <a:t>The overall [Y] matrix is,</a:t>
                </a:r>
              </a:p>
              <a:p>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3"/>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sub>
                                </m:sSub>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sub>
                                </m:sSub>
                              </m:e>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𝑚𝑛</m:t>
                                    </m:r>
                                  </m:sub>
                                </m:sSub>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𝑚𝑛</m:t>
                                    </m:r>
                                  </m:sub>
                                </m:sSub>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𝑚𝑛</m:t>
                                    </m:r>
                                  </m:sub>
                                </m:sSub>
                              </m:e>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𝑚𝑛</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e>
                            </m:mr>
                          </m:m>
                        </m:e>
                      </m:d>
                    </m:oMath>
                  </m:oMathPara>
                </a14:m>
                <a:endPar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EA81690B-D2D9-4EDF-75A6-A7003B9F4CF8}"/>
                  </a:ext>
                </a:extLst>
              </p:cNvPr>
              <p:cNvSpPr>
                <a:spLocks noGrp="1" noRot="1" noChangeAspect="1" noMove="1" noResize="1" noEditPoints="1" noAdjustHandles="1" noChangeArrowheads="1" noChangeShapeType="1" noTextEdit="1"/>
              </p:cNvSpPr>
              <p:nvPr>
                <p:ph idx="1"/>
              </p:nvPr>
            </p:nvSpPr>
            <p:spPr>
              <a:xfrm>
                <a:off x="457200" y="3429000"/>
                <a:ext cx="8229600" cy="2251132"/>
              </a:xfrm>
              <a:blipFill>
                <a:blip r:embed="rId2"/>
                <a:stretch>
                  <a:fillRect l="-667" t="-271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6897C83E-492B-F724-3252-A1B9C6AD1256}"/>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DE7110FF-4037-9858-E940-E31D0BB4B793}"/>
              </a:ext>
            </a:extLst>
          </p:cNvPr>
          <p:cNvSpPr>
            <a:spLocks noGrp="1"/>
          </p:cNvSpPr>
          <p:nvPr>
            <p:ph type="sldNum" sz="quarter" idx="12"/>
          </p:nvPr>
        </p:nvSpPr>
        <p:spPr/>
        <p:txBody>
          <a:bodyPr/>
          <a:lstStyle/>
          <a:p>
            <a:fld id="{98783A6C-F2E5-470E-8F07-6DF2D28172F3}" type="slidenum">
              <a:rPr lang="en-US" smtClean="0"/>
              <a:t>11</a:t>
            </a:fld>
            <a:endParaRPr lang="en-US"/>
          </a:p>
        </p:txBody>
      </p:sp>
      <p:pic>
        <p:nvPicPr>
          <p:cNvPr id="6" name="Picture 5">
            <a:extLst>
              <a:ext uri="{FF2B5EF4-FFF2-40B4-BE49-F238E27FC236}">
                <a16:creationId xmlns:a16="http://schemas.microsoft.com/office/drawing/2014/main" id="{58A4D9EF-C3A8-E2CF-F188-312877B0CE4E}"/>
              </a:ext>
            </a:extLst>
          </p:cNvPr>
          <p:cNvPicPr>
            <a:picLocks noChangeAspect="1"/>
          </p:cNvPicPr>
          <p:nvPr/>
        </p:nvPicPr>
        <p:blipFill>
          <a:blip r:embed="rId3"/>
          <a:stretch>
            <a:fillRect/>
          </a:stretch>
        </p:blipFill>
        <p:spPr>
          <a:xfrm>
            <a:off x="457200" y="777871"/>
            <a:ext cx="8229600" cy="2651129"/>
          </a:xfrm>
          <a:prstGeom prst="rect">
            <a:avLst/>
          </a:prstGeom>
        </p:spPr>
      </p:pic>
    </p:spTree>
    <p:extLst>
      <p:ext uri="{BB962C8B-B14F-4D97-AF65-F5344CB8AC3E}">
        <p14:creationId xmlns:p14="http://schemas.microsoft.com/office/powerpoint/2010/main" val="1329515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5E32-E4D9-450B-AD9B-B6468478E6D8}"/>
              </a:ext>
            </a:extLst>
          </p:cNvPr>
          <p:cNvSpPr>
            <a:spLocks noGrp="1"/>
          </p:cNvSpPr>
          <p:nvPr>
            <p:ph type="title"/>
          </p:nvPr>
        </p:nvSpPr>
        <p:spPr/>
        <p:txBody>
          <a:bodyPr/>
          <a:lstStyle/>
          <a:p>
            <a:r>
              <a:rPr lang="en-US" dirty="0"/>
              <a:t>Branch Flow model</a:t>
            </a:r>
          </a:p>
        </p:txBody>
      </p:sp>
      <p:sp>
        <p:nvSpPr>
          <p:cNvPr id="3" name="Content Placeholder 2">
            <a:extLst>
              <a:ext uri="{FF2B5EF4-FFF2-40B4-BE49-F238E27FC236}">
                <a16:creationId xmlns:a16="http://schemas.microsoft.com/office/drawing/2014/main" id="{B2B7A35E-017B-4487-8017-AB775E3014FB}"/>
              </a:ext>
            </a:extLst>
          </p:cNvPr>
          <p:cNvSpPr>
            <a:spLocks noGrp="1"/>
          </p:cNvSpPr>
          <p:nvPr>
            <p:ph idx="1"/>
          </p:nvPr>
        </p:nvSpPr>
        <p:spPr>
          <a:xfrm>
            <a:off x="457200" y="906087"/>
            <a:ext cx="8229600" cy="5174041"/>
          </a:xfrm>
        </p:spPr>
        <p:txBody>
          <a:bodyPr/>
          <a:lstStyle/>
          <a:p>
            <a:pPr algn="just">
              <a:spcAft>
                <a:spcPts val="600"/>
              </a:spcAft>
            </a:pPr>
            <a:r>
              <a:rPr lang="en-US" sz="2000" kern="1200" dirty="0">
                <a:solidFill>
                  <a:srgbClr val="000000"/>
                </a:solidFill>
                <a:cs typeface="Times" panose="02020603050405020304" pitchFamily="18" charset="0"/>
              </a:rPr>
              <a:t>Some electrical distribution systems simulation software, such as </a:t>
            </a:r>
            <a:r>
              <a:rPr lang="en-US" sz="2000" kern="1200" dirty="0" err="1">
                <a:solidFill>
                  <a:srgbClr val="FF0000"/>
                </a:solidFill>
                <a:cs typeface="Times" panose="02020603050405020304" pitchFamily="18" charset="0"/>
              </a:rPr>
              <a:t>Milsoft</a:t>
            </a:r>
            <a:r>
              <a:rPr lang="en-US" sz="2000" kern="1200" dirty="0">
                <a:solidFill>
                  <a:srgbClr val="FF0000"/>
                </a:solidFill>
                <a:cs typeface="Times" panose="02020603050405020304" pitchFamily="18" charset="0"/>
              </a:rPr>
              <a:t> Windmill</a:t>
            </a:r>
            <a:r>
              <a:rPr lang="en-US" sz="2000" kern="1200" dirty="0">
                <a:solidFill>
                  <a:srgbClr val="000000"/>
                </a:solidFill>
                <a:cs typeface="Times" panose="02020603050405020304" pitchFamily="18" charset="0"/>
              </a:rPr>
              <a:t> uses Branch Flow Model to perform power flow analysis.</a:t>
            </a:r>
          </a:p>
          <a:p>
            <a:pPr algn="just">
              <a:spcAft>
                <a:spcPts val="600"/>
              </a:spcAft>
            </a:pPr>
            <a:endParaRPr lang="en-US" sz="2000" kern="1200" dirty="0">
              <a:solidFill>
                <a:srgbClr val="000000"/>
              </a:solidFill>
              <a:cs typeface="Times" panose="02020603050405020304" pitchFamily="18" charset="0"/>
            </a:endParaRPr>
          </a:p>
          <a:p>
            <a:pPr algn="just">
              <a:spcAft>
                <a:spcPts val="600"/>
              </a:spcAft>
            </a:pPr>
            <a:r>
              <a:rPr lang="en-US" sz="2000" dirty="0">
                <a:solidFill>
                  <a:schemeClr val="tx1"/>
                </a:solidFill>
              </a:rPr>
              <a:t>A distribution feeder can be broken into the “series” components and the “shunt” components. These series components can be lines, transformers (three-phase substation transformers, single-phase/three-phase distribution transformers), voltage regulators... </a:t>
            </a:r>
          </a:p>
          <a:p>
            <a:pPr algn="just">
              <a:spcAft>
                <a:spcPts val="600"/>
              </a:spcAft>
            </a:pPr>
            <a:endParaRPr lang="en-US" sz="2000" kern="1200" dirty="0">
              <a:solidFill>
                <a:schemeClr val="tx1"/>
              </a:solidFill>
              <a:cs typeface="Times" panose="02020603050405020304" pitchFamily="18" charset="0"/>
            </a:endParaRPr>
          </a:p>
          <a:p>
            <a:pPr lvl="0" algn="just" fontAlgn="auto">
              <a:spcBef>
                <a:spcPts val="0"/>
              </a:spcBef>
              <a:spcAft>
                <a:spcPts val="0"/>
              </a:spcAft>
              <a:buClr>
                <a:srgbClr val="C00000"/>
              </a:buClr>
              <a:buSzTx/>
              <a:buFont typeface="Arial" panose="020B0604020202020204" pitchFamily="34" charset="0"/>
              <a:buChar char="•"/>
            </a:pPr>
            <a:r>
              <a:rPr lang="en-US" sz="2000" kern="1200" dirty="0">
                <a:solidFill>
                  <a:prstClr val="black"/>
                </a:solidFill>
                <a:latin typeface="Times" panose="02020603050405020304" pitchFamily="18" charset="0"/>
                <a:cs typeface="Times" panose="02020603050405020304" pitchFamily="18" charset="0"/>
              </a:rPr>
              <a:t>The shunt components of a distribution feeder are</a:t>
            </a:r>
          </a:p>
          <a:p>
            <a:pPr lvl="1" algn="just" fontAlgn="auto">
              <a:spcBef>
                <a:spcPts val="0"/>
              </a:spcBef>
              <a:spcAft>
                <a:spcPts val="0"/>
              </a:spcAft>
              <a:buClr>
                <a:srgbClr val="C00000"/>
              </a:buClr>
              <a:buSzTx/>
              <a:buFont typeface="Arial" panose="020B0604020202020204" pitchFamily="34" charset="0"/>
              <a:buChar char="•"/>
            </a:pPr>
            <a:r>
              <a:rPr lang="en-US" sz="2000" kern="1200" dirty="0">
                <a:solidFill>
                  <a:prstClr val="black"/>
                </a:solidFill>
                <a:latin typeface="Times" panose="02020603050405020304" pitchFamily="18" charset="0"/>
                <a:ea typeface="+mn-ea"/>
                <a:cs typeface="Times" panose="02020603050405020304" pitchFamily="18" charset="0"/>
              </a:rPr>
              <a:t>Spot static loads</a:t>
            </a:r>
          </a:p>
          <a:p>
            <a:pPr lvl="1" algn="just" fontAlgn="auto">
              <a:spcBef>
                <a:spcPts val="0"/>
              </a:spcBef>
              <a:spcAft>
                <a:spcPts val="0"/>
              </a:spcAft>
              <a:buClr>
                <a:srgbClr val="C00000"/>
              </a:buClr>
              <a:buSzTx/>
              <a:buFont typeface="Arial" panose="020B0604020202020204" pitchFamily="34" charset="0"/>
              <a:buChar char="•"/>
            </a:pPr>
            <a:r>
              <a:rPr lang="en-US" sz="2000" kern="1200" dirty="0">
                <a:solidFill>
                  <a:prstClr val="black"/>
                </a:solidFill>
                <a:latin typeface="Times" panose="02020603050405020304" pitchFamily="18" charset="0"/>
                <a:ea typeface="+mn-ea"/>
                <a:cs typeface="Times" panose="02020603050405020304" pitchFamily="18" charset="0"/>
              </a:rPr>
              <a:t>Spot induction machines</a:t>
            </a:r>
          </a:p>
          <a:p>
            <a:pPr lvl="1" algn="just" fontAlgn="auto">
              <a:spcBef>
                <a:spcPts val="0"/>
              </a:spcBef>
              <a:spcAft>
                <a:spcPts val="0"/>
              </a:spcAft>
              <a:buClr>
                <a:srgbClr val="C00000"/>
              </a:buClr>
              <a:buSzTx/>
              <a:buFont typeface="Arial" panose="020B0604020202020204" pitchFamily="34" charset="0"/>
              <a:buChar char="•"/>
            </a:pPr>
            <a:r>
              <a:rPr lang="en-US" sz="2000" kern="1200" dirty="0">
                <a:solidFill>
                  <a:prstClr val="black"/>
                </a:solidFill>
                <a:latin typeface="Times" panose="02020603050405020304" pitchFamily="18" charset="0"/>
                <a:ea typeface="+mn-ea"/>
                <a:cs typeface="Times" panose="02020603050405020304" pitchFamily="18" charset="0"/>
              </a:rPr>
              <a:t>Capacitor banks</a:t>
            </a:r>
          </a:p>
          <a:p>
            <a:pPr>
              <a:spcAft>
                <a:spcPts val="600"/>
              </a:spcAft>
            </a:pPr>
            <a:endParaRPr lang="en-US" sz="1400" kern="1200" dirty="0">
              <a:solidFill>
                <a:srgbClr val="000000"/>
              </a:solidFill>
              <a:cs typeface="Times" panose="02020603050405020304" pitchFamily="18" charset="0"/>
            </a:endParaRPr>
          </a:p>
          <a:p>
            <a:pPr marL="0" indent="0" algn="l">
              <a:spcAft>
                <a:spcPts val="600"/>
              </a:spcAft>
              <a:buNone/>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l">
              <a:spcAft>
                <a:spcPts val="600"/>
              </a:spcAft>
              <a:buFont typeface="Arial" panose="020B0604020202020204" pitchFamily="34" charset="0"/>
              <a:buChar char="•"/>
            </a:pPr>
            <a:endParaRPr lang="en-US" sz="1400" dirty="0">
              <a:solidFill>
                <a:srgbClr val="374151"/>
              </a:solidFill>
              <a:latin typeface="Söhne"/>
            </a:endParaRPr>
          </a:p>
          <a:p>
            <a:pPr algn="l">
              <a:spcAft>
                <a:spcPts val="600"/>
              </a:spcAft>
              <a:buFont typeface="Arial" panose="020B0604020202020204" pitchFamily="34" charset="0"/>
              <a:buChar char="•"/>
            </a:pPr>
            <a:endParaRPr lang="en-US" sz="1400" b="0" i="0" dirty="0">
              <a:solidFill>
                <a:srgbClr val="374151"/>
              </a:solidFill>
              <a:effectLst/>
              <a:latin typeface="Söhne"/>
            </a:endParaRPr>
          </a:p>
          <a:p>
            <a:pPr algn="just">
              <a:spcAft>
                <a:spcPts val="600"/>
              </a:spcAft>
            </a:pPr>
            <a:endParaRPr lang="en-US" sz="2000" dirty="0">
              <a:solidFill>
                <a:schemeClr val="tx1"/>
              </a:solidFill>
            </a:endParaRPr>
          </a:p>
          <a:p>
            <a:pPr algn="just">
              <a:spcAft>
                <a:spcPts val="600"/>
              </a:spcAft>
            </a:pPr>
            <a:endParaRPr lang="en-US" sz="2000" dirty="0">
              <a:solidFill>
                <a:schemeClr val="tx1"/>
              </a:solidFill>
            </a:endParaRPr>
          </a:p>
        </p:txBody>
      </p:sp>
      <p:sp>
        <p:nvSpPr>
          <p:cNvPr id="4" name="Footer Placeholder 3">
            <a:extLst>
              <a:ext uri="{FF2B5EF4-FFF2-40B4-BE49-F238E27FC236}">
                <a16:creationId xmlns:a16="http://schemas.microsoft.com/office/drawing/2014/main" id="{46A710D7-4DB6-45EB-B576-94F50865C186}"/>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84F2E726-6F51-4B36-A191-3AE9CCA082C0}"/>
              </a:ext>
            </a:extLst>
          </p:cNvPr>
          <p:cNvSpPr>
            <a:spLocks noGrp="1"/>
          </p:cNvSpPr>
          <p:nvPr>
            <p:ph type="sldNum" sz="quarter" idx="12"/>
          </p:nvPr>
        </p:nvSpPr>
        <p:spPr/>
        <p:txBody>
          <a:bodyPr/>
          <a:lstStyle/>
          <a:p>
            <a:fld id="{98783A6C-F2E5-470E-8F07-6DF2D28172F3}" type="slidenum">
              <a:rPr lang="en-US" smtClean="0"/>
              <a:t>12</a:t>
            </a:fld>
            <a:endParaRPr lang="en-US"/>
          </a:p>
        </p:txBody>
      </p:sp>
    </p:spTree>
    <p:extLst>
      <p:ext uri="{BB962C8B-B14F-4D97-AF65-F5344CB8AC3E}">
        <p14:creationId xmlns:p14="http://schemas.microsoft.com/office/powerpoint/2010/main" val="115111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C7C-5312-E6B3-AF7B-FF5B4098CDA9}"/>
              </a:ext>
            </a:extLst>
          </p:cNvPr>
          <p:cNvSpPr>
            <a:spLocks noGrp="1"/>
          </p:cNvSpPr>
          <p:nvPr>
            <p:ph type="title"/>
          </p:nvPr>
        </p:nvSpPr>
        <p:spPr/>
        <p:txBody>
          <a:bodyPr/>
          <a:lstStyle/>
          <a:p>
            <a:r>
              <a:rPr lang="en-US" sz="2800" dirty="0"/>
              <a:t>How to model Series Component?</a:t>
            </a:r>
          </a:p>
        </p:txBody>
      </p:sp>
      <p:sp>
        <p:nvSpPr>
          <p:cNvPr id="4" name="Footer Placeholder 3">
            <a:extLst>
              <a:ext uri="{FF2B5EF4-FFF2-40B4-BE49-F238E27FC236}">
                <a16:creationId xmlns:a16="http://schemas.microsoft.com/office/drawing/2014/main" id="{BA5080E6-2106-321F-2B7F-D9E877D35B3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EFC6416B-E1EA-8B41-1FD3-DD655BFD814A}"/>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6" name="Content Placeholder 5">
            <a:extLst>
              <a:ext uri="{FF2B5EF4-FFF2-40B4-BE49-F238E27FC236}">
                <a16:creationId xmlns:a16="http://schemas.microsoft.com/office/drawing/2014/main" id="{DB2180E4-1917-FE6A-6E2D-FDC9ED4C8CAE}"/>
              </a:ext>
            </a:extLst>
          </p:cNvPr>
          <p:cNvSpPr>
            <a:spLocks noGrp="1"/>
          </p:cNvSpPr>
          <p:nvPr>
            <p:ph idx="1"/>
          </p:nvPr>
        </p:nvSpPr>
        <p:spPr>
          <a:xfrm>
            <a:off x="457200" y="906463"/>
            <a:ext cx="8229600" cy="646331"/>
          </a:xfrm>
          <a:prstGeom prst="rect">
            <a:avLst/>
          </a:prstGeom>
        </p:spPr>
        <p:txBody>
          <a:bodyPr wrap="square">
            <a:spAutoFit/>
          </a:bodyPr>
          <a:lstStyle/>
          <a:p>
            <a:pPr marL="342900" indent="-342900" algn="just">
              <a:buFont typeface="Arial" panose="020B0604020202020204" pitchFamily="34" charset="0"/>
              <a:buChar char="•"/>
            </a:pPr>
            <a:r>
              <a:rPr lang="en-US" sz="1800" dirty="0">
                <a:solidFill>
                  <a:schemeClr val="tx1"/>
                </a:solidFill>
              </a:rPr>
              <a:t>Figure below is a general model of series component; no distinction is made as to what type of element is connected between nodes.</a:t>
            </a:r>
          </a:p>
        </p:txBody>
      </p:sp>
      <p:pic>
        <p:nvPicPr>
          <p:cNvPr id="7" name="Picture 6">
            <a:extLst>
              <a:ext uri="{FF2B5EF4-FFF2-40B4-BE49-F238E27FC236}">
                <a16:creationId xmlns:a16="http://schemas.microsoft.com/office/drawing/2014/main" id="{05B038B3-DA17-7BF9-68B2-52C64C2D74E8}"/>
              </a:ext>
            </a:extLst>
          </p:cNvPr>
          <p:cNvPicPr>
            <a:picLocks noChangeAspect="1"/>
          </p:cNvPicPr>
          <p:nvPr/>
        </p:nvPicPr>
        <p:blipFill>
          <a:blip r:embed="rId2"/>
          <a:stretch>
            <a:fillRect/>
          </a:stretch>
        </p:blipFill>
        <p:spPr>
          <a:xfrm>
            <a:off x="293366" y="2470342"/>
            <a:ext cx="3657600" cy="3127808"/>
          </a:xfrm>
          <a:prstGeom prst="rect">
            <a:avLst/>
          </a:prstGeom>
        </p:spPr>
      </p:pic>
      <p:sp>
        <p:nvSpPr>
          <p:cNvPr id="8" name="TextBox 7">
            <a:extLst>
              <a:ext uri="{FF2B5EF4-FFF2-40B4-BE49-F238E27FC236}">
                <a16:creationId xmlns:a16="http://schemas.microsoft.com/office/drawing/2014/main" id="{5BA9B94B-C05A-64CF-A711-B604A85C9C53}"/>
              </a:ext>
            </a:extLst>
          </p:cNvPr>
          <p:cNvSpPr txBox="1"/>
          <p:nvPr/>
        </p:nvSpPr>
        <p:spPr>
          <a:xfrm>
            <a:off x="-163833" y="5710797"/>
            <a:ext cx="5174314" cy="369332"/>
          </a:xfrm>
          <a:prstGeom prst="rect">
            <a:avLst/>
          </a:prstGeom>
          <a:noFill/>
        </p:spPr>
        <p:txBody>
          <a:bodyPr wrap="square" rtlCol="0">
            <a:spAutoFit/>
          </a:bodyPr>
          <a:lstStyle/>
          <a:p>
            <a:pPr algn="ctr"/>
            <a:r>
              <a:rPr lang="en-US" sz="1800" dirty="0"/>
              <a:t>Fig.1 A typical unbalanced distribution feeder</a:t>
            </a:r>
          </a:p>
        </p:txBody>
      </p:sp>
      <p:pic>
        <p:nvPicPr>
          <p:cNvPr id="9" name="Picture 8">
            <a:extLst>
              <a:ext uri="{FF2B5EF4-FFF2-40B4-BE49-F238E27FC236}">
                <a16:creationId xmlns:a16="http://schemas.microsoft.com/office/drawing/2014/main" id="{8AEEF566-ABFD-4646-798E-FF837A200AEB}"/>
              </a:ext>
            </a:extLst>
          </p:cNvPr>
          <p:cNvPicPr>
            <a:picLocks noChangeAspect="1"/>
          </p:cNvPicPr>
          <p:nvPr/>
        </p:nvPicPr>
        <p:blipFill>
          <a:blip r:embed="rId3"/>
          <a:stretch>
            <a:fillRect/>
          </a:stretch>
        </p:blipFill>
        <p:spPr>
          <a:xfrm>
            <a:off x="4817302" y="3314648"/>
            <a:ext cx="4038600" cy="1341367"/>
          </a:xfrm>
          <a:prstGeom prst="rect">
            <a:avLst/>
          </a:prstGeom>
        </p:spPr>
      </p:pic>
      <p:sp>
        <p:nvSpPr>
          <p:cNvPr id="10" name="TextBox 9">
            <a:extLst>
              <a:ext uri="{FF2B5EF4-FFF2-40B4-BE49-F238E27FC236}">
                <a16:creationId xmlns:a16="http://schemas.microsoft.com/office/drawing/2014/main" id="{801AB4A8-8F1F-2D33-E2FB-E9FB5341EDAC}"/>
              </a:ext>
            </a:extLst>
          </p:cNvPr>
          <p:cNvSpPr txBox="1"/>
          <p:nvPr/>
        </p:nvSpPr>
        <p:spPr>
          <a:xfrm>
            <a:off x="4928441" y="4768662"/>
            <a:ext cx="3816322" cy="646331"/>
          </a:xfrm>
          <a:prstGeom prst="rect">
            <a:avLst/>
          </a:prstGeom>
          <a:noFill/>
        </p:spPr>
        <p:txBody>
          <a:bodyPr wrap="square" rtlCol="0">
            <a:spAutoFit/>
          </a:bodyPr>
          <a:lstStyle/>
          <a:p>
            <a:pPr algn="ctr"/>
            <a:r>
              <a:rPr lang="en-US" sz="1800" dirty="0"/>
              <a:t>Fig.2 Standard feeder series component model</a:t>
            </a:r>
          </a:p>
        </p:txBody>
      </p:sp>
      <p:cxnSp>
        <p:nvCxnSpPr>
          <p:cNvPr id="11" name="Straight Arrow Connector 10">
            <a:extLst>
              <a:ext uri="{FF2B5EF4-FFF2-40B4-BE49-F238E27FC236}">
                <a16:creationId xmlns:a16="http://schemas.microsoft.com/office/drawing/2014/main" id="{9C434522-1377-7727-9494-218B0A759757}"/>
              </a:ext>
            </a:extLst>
          </p:cNvPr>
          <p:cNvCxnSpPr/>
          <p:nvPr/>
        </p:nvCxnSpPr>
        <p:spPr>
          <a:xfrm>
            <a:off x="2350767" y="3199926"/>
            <a:ext cx="2466535" cy="49934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82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C7C-5312-E6B3-AF7B-FF5B4098CDA9}"/>
              </a:ext>
            </a:extLst>
          </p:cNvPr>
          <p:cNvSpPr>
            <a:spLocks noGrp="1"/>
          </p:cNvSpPr>
          <p:nvPr>
            <p:ph type="title"/>
          </p:nvPr>
        </p:nvSpPr>
        <p:spPr/>
        <p:txBody>
          <a:bodyPr/>
          <a:lstStyle/>
          <a:p>
            <a:r>
              <a:rPr lang="en-US" dirty="0"/>
              <a:t>How to model Series Component?</a:t>
            </a:r>
          </a:p>
        </p:txBody>
      </p:sp>
      <p:sp>
        <p:nvSpPr>
          <p:cNvPr id="4" name="Footer Placeholder 3">
            <a:extLst>
              <a:ext uri="{FF2B5EF4-FFF2-40B4-BE49-F238E27FC236}">
                <a16:creationId xmlns:a16="http://schemas.microsoft.com/office/drawing/2014/main" id="{BA5080E6-2106-321F-2B7F-D9E877D35B3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EFC6416B-E1EA-8B41-1FD3-DD655BFD814A}"/>
              </a:ext>
            </a:extLst>
          </p:cNvPr>
          <p:cNvSpPr>
            <a:spLocks noGrp="1"/>
          </p:cNvSpPr>
          <p:nvPr>
            <p:ph type="sldNum" sz="quarter" idx="12"/>
          </p:nvPr>
        </p:nvSpPr>
        <p:spPr/>
        <p:txBody>
          <a:bodyPr/>
          <a:lstStyle/>
          <a:p>
            <a:fld id="{98783A6C-F2E5-470E-8F07-6DF2D28172F3}" type="slidenum">
              <a:rPr lang="en-US" smtClean="0"/>
              <a:t>14</a:t>
            </a:fld>
            <a:endParaRPr lang="en-US"/>
          </a:p>
        </p:txBody>
      </p:sp>
      <p:pic>
        <p:nvPicPr>
          <p:cNvPr id="9" name="Picture 8">
            <a:extLst>
              <a:ext uri="{FF2B5EF4-FFF2-40B4-BE49-F238E27FC236}">
                <a16:creationId xmlns:a16="http://schemas.microsoft.com/office/drawing/2014/main" id="{8AEEF566-ABFD-4646-798E-FF837A200AEB}"/>
              </a:ext>
            </a:extLst>
          </p:cNvPr>
          <p:cNvPicPr>
            <a:picLocks noChangeAspect="1"/>
          </p:cNvPicPr>
          <p:nvPr/>
        </p:nvPicPr>
        <p:blipFill>
          <a:blip r:embed="rId2"/>
          <a:stretch>
            <a:fillRect/>
          </a:stretch>
        </p:blipFill>
        <p:spPr>
          <a:xfrm>
            <a:off x="2514600" y="777871"/>
            <a:ext cx="4038600" cy="1341367"/>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40A97AC-DDE0-0748-69CA-817A7F506EA4}"/>
                  </a:ext>
                </a:extLst>
              </p:cNvPr>
              <p:cNvSpPr txBox="1"/>
              <p:nvPr/>
            </p:nvSpPr>
            <p:spPr>
              <a:xfrm>
                <a:off x="851770" y="2119238"/>
                <a:ext cx="3018772" cy="11926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𝑎𝑏𝑐</m:t>
                              </m:r>
                            </m:sub>
                          </m:sSub>
                          <m:r>
                            <a:rPr lang="en-US" sz="2400" b="0" i="1" smtClean="0">
                              <a:latin typeface="Cambria Math" panose="02040503050406030204" pitchFamily="18" charset="0"/>
                            </a:rPr>
                            <m:t>]</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e>
                                </m:mr>
                              </m:m>
                            </m:e>
                          </m:d>
                        </m:e>
                        <m:sub>
                          <m:r>
                            <a:rPr lang="en-US" i="1">
                              <a:latin typeface="Cambria Math" panose="02040503050406030204" pitchFamily="18" charset="0"/>
                            </a:rPr>
                            <m:t>𝑛</m:t>
                          </m:r>
                        </m:sub>
                      </m:sSub>
                    </m:oMath>
                  </m:oMathPara>
                </a14:m>
                <a:endParaRPr lang="en-US" dirty="0"/>
              </a:p>
            </p:txBody>
          </p:sp>
        </mc:Choice>
        <mc:Fallback xmlns="">
          <p:sp>
            <p:nvSpPr>
              <p:cNvPr id="14" name="TextBox 13">
                <a:extLst>
                  <a:ext uri="{FF2B5EF4-FFF2-40B4-BE49-F238E27FC236}">
                    <a16:creationId xmlns:a16="http://schemas.microsoft.com/office/drawing/2014/main" id="{E40A97AC-DDE0-0748-69CA-817A7F506EA4}"/>
                  </a:ext>
                </a:extLst>
              </p:cNvPr>
              <p:cNvSpPr txBox="1">
                <a:spLocks noRot="1" noChangeAspect="1" noMove="1" noResize="1" noEditPoints="1" noAdjustHandles="1" noChangeArrowheads="1" noChangeShapeType="1" noTextEdit="1"/>
              </p:cNvSpPr>
              <p:nvPr/>
            </p:nvSpPr>
            <p:spPr>
              <a:xfrm>
                <a:off x="851770" y="2119238"/>
                <a:ext cx="3018772" cy="119263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B8E9671-E94A-4EEB-4361-542A165138FA}"/>
                  </a:ext>
                </a:extLst>
              </p:cNvPr>
              <p:cNvSpPr txBox="1"/>
              <p:nvPr/>
            </p:nvSpPr>
            <p:spPr>
              <a:xfrm>
                <a:off x="4842528" y="2119238"/>
                <a:ext cx="3018772" cy="13142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𝑎𝑏𝑐</m:t>
                              </m:r>
                            </m:sub>
                          </m:sSub>
                          <m:r>
                            <a:rPr lang="en-US" sz="2400" b="0" i="1" smtClean="0">
                              <a:latin typeface="Cambria Math" panose="02040503050406030204" pitchFamily="18" charset="0"/>
                            </a:rPr>
                            <m:t>]</m:t>
                          </m:r>
                        </m:e>
                        <m:sub>
                          <m:r>
                            <a:rPr lang="en-US" sz="2400" b="0" i="1" smtClean="0">
                              <a:latin typeface="Cambria Math" panose="02040503050406030204" pitchFamily="18" charset="0"/>
                            </a:rPr>
                            <m:t>𝑚</m:t>
                          </m:r>
                        </m:sub>
                      </m:sSub>
                      <m:r>
                        <a:rPr lang="en-US" sz="2400" b="0" i="1" smtClean="0">
                          <a:latin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𝑏</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𝑐</m:t>
                                        </m:r>
                                      </m:sub>
                                    </m:sSub>
                                  </m:e>
                                </m:mr>
                              </m:m>
                            </m:e>
                          </m:d>
                        </m:e>
                        <m:sub>
                          <m:r>
                            <a:rPr lang="en-US" b="0" i="1" smtClean="0">
                              <a:latin typeface="Cambria Math" panose="02040503050406030204" pitchFamily="18" charset="0"/>
                            </a:rPr>
                            <m:t>𝑚</m:t>
                          </m:r>
                        </m:sub>
                      </m:sSub>
                    </m:oMath>
                  </m:oMathPara>
                </a14:m>
                <a:endParaRPr lang="en-US" dirty="0"/>
              </a:p>
            </p:txBody>
          </p:sp>
        </mc:Choice>
        <mc:Fallback xmlns="">
          <p:sp>
            <p:nvSpPr>
              <p:cNvPr id="15" name="TextBox 14">
                <a:extLst>
                  <a:ext uri="{FF2B5EF4-FFF2-40B4-BE49-F238E27FC236}">
                    <a16:creationId xmlns:a16="http://schemas.microsoft.com/office/drawing/2014/main" id="{CB8E9671-E94A-4EEB-4361-542A165138FA}"/>
                  </a:ext>
                </a:extLst>
              </p:cNvPr>
              <p:cNvSpPr txBox="1">
                <a:spLocks noRot="1" noChangeAspect="1" noMove="1" noResize="1" noEditPoints="1" noAdjustHandles="1" noChangeArrowheads="1" noChangeShapeType="1" noTextEdit="1"/>
              </p:cNvSpPr>
              <p:nvPr/>
            </p:nvSpPr>
            <p:spPr>
              <a:xfrm>
                <a:off x="4842528" y="2119238"/>
                <a:ext cx="3018772" cy="13142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5A69837-728D-B21B-313B-2BB882E653EB}"/>
                  </a:ext>
                </a:extLst>
              </p:cNvPr>
              <p:cNvSpPr txBox="1"/>
              <p:nvPr/>
            </p:nvSpPr>
            <p:spPr>
              <a:xfrm>
                <a:off x="851770" y="3820940"/>
                <a:ext cx="4572000" cy="461665"/>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Georgia" panose="02040502050405020303" pitchFamily="18" charset="0"/>
                    <a:ea typeface="Calibri" panose="020F0502020204030204" pitchFamily="34" charset="0"/>
                    <a:cs typeface="Times New Roman" panose="02020603050405020304" pitchFamily="18" charset="0"/>
                  </a:rPr>
                  <a:t>How to relate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i="1">
                            <a:effectLst/>
                            <a:latin typeface="Cambria Math" panose="02040503050406030204" pitchFamily="18" charset="0"/>
                          </a:rPr>
                        </m:ctrlPr>
                      </m:sSubPr>
                      <m:e>
                        <m:r>
                          <a:rPr lang="en-US" sz="24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400" dirty="0">
                    <a:effectLst/>
                    <a:latin typeface="Georgia" panose="02040502050405020303" pitchFamily="18" charset="0"/>
                    <a:ea typeface="Calibri" panose="020F0502020204030204" pitchFamily="34" charset="0"/>
                    <a:cs typeface="Times New Roman" panose="02020603050405020304" pitchFamily="18" charset="0"/>
                  </a:rPr>
                  <a:t> with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i="1">
                            <a:latin typeface="Cambria Math" panose="020405030504060302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en-US"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Georgia" panose="02040502050405020303" pitchFamily="18" charset="0"/>
                    <a:ea typeface="Calibri" panose="020F0502020204030204" pitchFamily="34" charset="0"/>
                    <a:cs typeface="Times New Roman" panose="02020603050405020304" pitchFamily="18" charset="0"/>
                  </a:rPr>
                  <a:t> </a:t>
                </a:r>
                <a:endParaRPr lang="en-US" dirty="0"/>
              </a:p>
            </p:txBody>
          </p:sp>
        </mc:Choice>
        <mc:Fallback xmlns="">
          <p:sp>
            <p:nvSpPr>
              <p:cNvPr id="17" name="TextBox 16">
                <a:extLst>
                  <a:ext uri="{FF2B5EF4-FFF2-40B4-BE49-F238E27FC236}">
                    <a16:creationId xmlns:a16="http://schemas.microsoft.com/office/drawing/2014/main" id="{35A69837-728D-B21B-313B-2BB882E653EB}"/>
                  </a:ext>
                </a:extLst>
              </p:cNvPr>
              <p:cNvSpPr txBox="1">
                <a:spLocks noRot="1" noChangeAspect="1" noMove="1" noResize="1" noEditPoints="1" noAdjustHandles="1" noChangeArrowheads="1" noChangeShapeType="1" noTextEdit="1"/>
              </p:cNvSpPr>
              <p:nvPr/>
            </p:nvSpPr>
            <p:spPr>
              <a:xfrm>
                <a:off x="851770" y="3820940"/>
                <a:ext cx="4572000" cy="461665"/>
              </a:xfrm>
              <a:prstGeom prst="rect">
                <a:avLst/>
              </a:prstGeom>
              <a:blipFill>
                <a:blip r:embed="rId5"/>
                <a:stretch>
                  <a:fillRect l="-186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65FBDD2-BCFA-3B87-886D-ACF9C25EC4A5}"/>
                  </a:ext>
                </a:extLst>
              </p:cNvPr>
              <p:cNvSpPr txBox="1"/>
              <p:nvPr/>
            </p:nvSpPr>
            <p:spPr>
              <a:xfrm>
                <a:off x="851770" y="4282605"/>
                <a:ext cx="4572000" cy="461665"/>
              </a:xfrm>
              <a:prstGeom prst="rect">
                <a:avLst/>
              </a:prstGeom>
              <a:noFill/>
            </p:spPr>
            <p:txBody>
              <a:bodyPr wrap="square">
                <a:spAutoFit/>
              </a:bodyPr>
              <a:lstStyle/>
              <a:p>
                <a:pPr marL="342900" indent="-342900">
                  <a:buFont typeface="Arial" panose="020B0604020202020204" pitchFamily="34" charset="0"/>
                  <a:buChar char="•"/>
                </a:pPr>
                <a:r>
                  <a:rPr lang="en-US" sz="2400" dirty="0">
                    <a:effectLst/>
                    <a:latin typeface="Georgia" panose="02040502050405020303" pitchFamily="18" charset="0"/>
                    <a:ea typeface="Calibri" panose="020F0502020204030204" pitchFamily="34" charset="0"/>
                    <a:cs typeface="Times New Roman" panose="02020603050405020304" pitchFamily="18" charset="0"/>
                  </a:rPr>
                  <a:t>How to relate </a:t>
                </a:r>
                <a14:m>
                  <m:oMath xmlns:m="http://schemas.openxmlformats.org/officeDocument/2006/math">
                    <m:r>
                      <a:rPr lang="en-US" sz="240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i="1">
                            <a:effectLst/>
                            <a:latin typeface="Cambria Math" panose="02040503050406030204" pitchFamily="18" charset="0"/>
                          </a:rPr>
                        </m:ctrlPr>
                      </m:sSubPr>
                      <m:e>
                        <m:r>
                          <a:rPr lang="en-US" sz="24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400" dirty="0">
                    <a:effectLst/>
                    <a:latin typeface="Georgia" panose="02040502050405020303" pitchFamily="18" charset="0"/>
                    <a:ea typeface="Calibri" panose="020F0502020204030204" pitchFamily="34" charset="0"/>
                    <a:cs typeface="Times New Roman" panose="02020603050405020304" pitchFamily="18" charset="0"/>
                  </a:rPr>
                  <a:t> with </a:t>
                </a:r>
                <a14:m>
                  <m:oMath xmlns:m="http://schemas.openxmlformats.org/officeDocument/2006/math">
                    <m:r>
                      <a:rPr lang="en-US">
                        <a:latin typeface="Cambria Math" panose="02040503050406030204" pitchFamily="18" charset="0"/>
                        <a:ea typeface="Calibri" panose="020F0502020204030204" pitchFamily="34" charset="0"/>
                        <a:cs typeface="Times New Roman" panose="02020603050405020304" pitchFamily="18" charset="0"/>
                      </a:rPr>
                      <m:t>[</m:t>
                    </m:r>
                    <m:r>
                      <a:rPr lang="en-US" b="0" i="1" smtClean="0">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i="1">
                            <a:latin typeface="Cambria Math" panose="02040503050406030204" pitchFamily="18" charset="0"/>
                          </a:rPr>
                        </m:ctrlPr>
                      </m:sSubPr>
                      <m:e>
                        <m:r>
                          <a:rPr lang="en-US">
                            <a:latin typeface="Cambria Math" panose="02040503050406030204" pitchFamily="18" charset="0"/>
                            <a:ea typeface="Calibri" panose="020F0502020204030204" pitchFamily="34" charset="0"/>
                            <a:cs typeface="Times New Roman" panose="02020603050405020304" pitchFamily="18" charset="0"/>
                          </a:rPr>
                          <m:t>]</m:t>
                        </m:r>
                      </m:e>
                      <m:sub>
                        <m:r>
                          <a:rPr lang="en-US"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en-US"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Georgia" panose="02040502050405020303" pitchFamily="18" charset="0"/>
                    <a:ea typeface="Calibri" panose="020F0502020204030204" pitchFamily="34" charset="0"/>
                    <a:cs typeface="Times New Roman" panose="02020603050405020304" pitchFamily="18" charset="0"/>
                  </a:rPr>
                  <a:t> </a:t>
                </a:r>
                <a:endParaRPr lang="en-US" dirty="0"/>
              </a:p>
            </p:txBody>
          </p:sp>
        </mc:Choice>
        <mc:Fallback xmlns="">
          <p:sp>
            <p:nvSpPr>
              <p:cNvPr id="18" name="TextBox 17">
                <a:extLst>
                  <a:ext uri="{FF2B5EF4-FFF2-40B4-BE49-F238E27FC236}">
                    <a16:creationId xmlns:a16="http://schemas.microsoft.com/office/drawing/2014/main" id="{665FBDD2-BCFA-3B87-886D-ACF9C25EC4A5}"/>
                  </a:ext>
                </a:extLst>
              </p:cNvPr>
              <p:cNvSpPr txBox="1">
                <a:spLocks noRot="1" noChangeAspect="1" noMove="1" noResize="1" noEditPoints="1" noAdjustHandles="1" noChangeArrowheads="1" noChangeShapeType="1" noTextEdit="1"/>
              </p:cNvSpPr>
              <p:nvPr/>
            </p:nvSpPr>
            <p:spPr>
              <a:xfrm>
                <a:off x="851770" y="4282605"/>
                <a:ext cx="4572000" cy="461665"/>
              </a:xfrm>
              <a:prstGeom prst="rect">
                <a:avLst/>
              </a:prstGeom>
              <a:blipFill>
                <a:blip r:embed="rId6"/>
                <a:stretch>
                  <a:fillRect l="-186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160764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C7C-5312-E6B3-AF7B-FF5B4098CDA9}"/>
              </a:ext>
            </a:extLst>
          </p:cNvPr>
          <p:cNvSpPr>
            <a:spLocks noGrp="1"/>
          </p:cNvSpPr>
          <p:nvPr>
            <p:ph type="title"/>
          </p:nvPr>
        </p:nvSpPr>
        <p:spPr/>
        <p:txBody>
          <a:bodyPr/>
          <a:lstStyle/>
          <a:p>
            <a:r>
              <a:rPr lang="en-US" dirty="0"/>
              <a:t>How to model Series Component?</a:t>
            </a:r>
          </a:p>
        </p:txBody>
      </p:sp>
      <p:sp>
        <p:nvSpPr>
          <p:cNvPr id="4" name="Footer Placeholder 3">
            <a:extLst>
              <a:ext uri="{FF2B5EF4-FFF2-40B4-BE49-F238E27FC236}">
                <a16:creationId xmlns:a16="http://schemas.microsoft.com/office/drawing/2014/main" id="{BA5080E6-2106-321F-2B7F-D9E877D35B3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EFC6416B-E1EA-8B41-1FD3-DD655BFD814A}"/>
              </a:ext>
            </a:extLst>
          </p:cNvPr>
          <p:cNvSpPr>
            <a:spLocks noGrp="1"/>
          </p:cNvSpPr>
          <p:nvPr>
            <p:ph type="sldNum" sz="quarter" idx="12"/>
          </p:nvPr>
        </p:nvSpPr>
        <p:spPr/>
        <p:txBody>
          <a:bodyPr/>
          <a:lstStyle/>
          <a:p>
            <a:fld id="{98783A6C-F2E5-470E-8F07-6DF2D28172F3}" type="slidenum">
              <a:rPr lang="en-US" smtClean="0"/>
              <a:t>15</a:t>
            </a:fld>
            <a:endParaRPr lang="en-US"/>
          </a:p>
        </p:txBody>
      </p:sp>
      <p:pic>
        <p:nvPicPr>
          <p:cNvPr id="9" name="Picture 8">
            <a:extLst>
              <a:ext uri="{FF2B5EF4-FFF2-40B4-BE49-F238E27FC236}">
                <a16:creationId xmlns:a16="http://schemas.microsoft.com/office/drawing/2014/main" id="{8AEEF566-ABFD-4646-798E-FF837A200AEB}"/>
              </a:ext>
            </a:extLst>
          </p:cNvPr>
          <p:cNvPicPr>
            <a:picLocks noChangeAspect="1"/>
          </p:cNvPicPr>
          <p:nvPr/>
        </p:nvPicPr>
        <p:blipFill>
          <a:blip r:embed="rId2"/>
          <a:stretch>
            <a:fillRect/>
          </a:stretch>
        </p:blipFill>
        <p:spPr>
          <a:xfrm>
            <a:off x="2514600" y="777871"/>
            <a:ext cx="4038600" cy="1341367"/>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5A69837-728D-B21B-313B-2BB882E653EB}"/>
                  </a:ext>
                </a:extLst>
              </p:cNvPr>
              <p:cNvSpPr txBox="1"/>
              <p:nvPr/>
            </p:nvSpPr>
            <p:spPr>
              <a:xfrm>
                <a:off x="651353" y="2114089"/>
                <a:ext cx="4572000" cy="307777"/>
              </a:xfrm>
              <a:prstGeom prst="rect">
                <a:avLst/>
              </a:prstGeom>
              <a:noFill/>
            </p:spPr>
            <p:txBody>
              <a:bodyPr wrap="square">
                <a:spAutoFit/>
              </a:bodyPr>
              <a:lstStyle/>
              <a:p>
                <a:pPr marL="342900" indent="-342900">
                  <a:buFont typeface="Arial" panose="020B0604020202020204" pitchFamily="34" charset="0"/>
                  <a:buChar char="•"/>
                </a:pPr>
                <a:r>
                  <a:rPr lang="en-US" sz="1400" dirty="0">
                    <a:effectLst/>
                    <a:latin typeface="Georgia" panose="02040502050405020303" pitchFamily="18" charset="0"/>
                    <a:ea typeface="Calibri" panose="020F0502020204030204" pitchFamily="34" charset="0"/>
                    <a:cs typeface="Times New Roman" panose="02020603050405020304" pitchFamily="18" charset="0"/>
                  </a:rPr>
                  <a:t>How to relate </a:t>
                </a:r>
                <a14:m>
                  <m:oMath xmlns:m="http://schemas.openxmlformats.org/officeDocument/2006/math">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400" i="1">
                            <a:effectLst/>
                            <a:latin typeface="Cambria Math" panose="02040503050406030204" pitchFamily="18" charset="0"/>
                          </a:rPr>
                        </m:ctrlPr>
                      </m:sSubPr>
                      <m:e>
                        <m:r>
                          <a:rPr lang="en-US" sz="14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with </a:t>
                </a:r>
                <a14:m>
                  <m:oMath xmlns:m="http://schemas.openxmlformats.org/officeDocument/2006/math">
                    <m:r>
                      <a:rPr lang="en-US" sz="1400">
                        <a:latin typeface="Cambria Math" panose="02040503050406030204" pitchFamily="18" charset="0"/>
                        <a:ea typeface="Calibri" panose="020F0502020204030204" pitchFamily="34" charset="0"/>
                        <a:cs typeface="Times New Roman" panose="02020603050405020304" pitchFamily="18" charset="0"/>
                      </a:rPr>
                      <m:t>[</m:t>
                    </m:r>
                    <m:r>
                      <a:rPr lang="en-US" sz="1400" i="1">
                        <a:latin typeface="Cambria Math" panose="02040503050406030204" pitchFamily="18" charset="0"/>
                        <a:ea typeface="Calibri" panose="020F0502020204030204" pitchFamily="34" charset="0"/>
                        <a:cs typeface="Times New Roman" panose="02020603050405020304" pitchFamily="18" charset="0"/>
                      </a:rPr>
                      <m:t>𝑉</m:t>
                    </m:r>
                    <m:sSub>
                      <m:sSubPr>
                        <m:ctrlPr>
                          <a:rPr lang="en-US" sz="1400" i="1">
                            <a:latin typeface="Cambria Math" panose="02040503050406030204" pitchFamily="18" charset="0"/>
                          </a:rPr>
                        </m:ctrlPr>
                      </m:sSubPr>
                      <m:e>
                        <m:r>
                          <a:rPr lang="en-US" sz="1400">
                            <a:latin typeface="Cambria Math" panose="02040503050406030204" pitchFamily="18" charset="0"/>
                            <a:ea typeface="Calibri" panose="020F0502020204030204" pitchFamily="34" charset="0"/>
                            <a:cs typeface="Times New Roman" panose="02020603050405020304" pitchFamily="18" charset="0"/>
                          </a:rPr>
                          <m:t>]</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en-US" sz="14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p>
            </p:txBody>
          </p:sp>
        </mc:Choice>
        <mc:Fallback xmlns="">
          <p:sp>
            <p:nvSpPr>
              <p:cNvPr id="17" name="TextBox 16">
                <a:extLst>
                  <a:ext uri="{FF2B5EF4-FFF2-40B4-BE49-F238E27FC236}">
                    <a16:creationId xmlns:a16="http://schemas.microsoft.com/office/drawing/2014/main" id="{35A69837-728D-B21B-313B-2BB882E653EB}"/>
                  </a:ext>
                </a:extLst>
              </p:cNvPr>
              <p:cNvSpPr txBox="1">
                <a:spLocks noRot="1" noChangeAspect="1" noMove="1" noResize="1" noEditPoints="1" noAdjustHandles="1" noChangeArrowheads="1" noChangeShapeType="1" noTextEdit="1"/>
              </p:cNvSpPr>
              <p:nvPr/>
            </p:nvSpPr>
            <p:spPr>
              <a:xfrm>
                <a:off x="651353" y="2114089"/>
                <a:ext cx="4572000" cy="307777"/>
              </a:xfrm>
              <a:prstGeom prst="rect">
                <a:avLst/>
              </a:prstGeom>
              <a:blipFill>
                <a:blip r:embed="rId3"/>
                <a:stretch>
                  <a:fillRect l="-267" t="-600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65FBDD2-BCFA-3B87-886D-ACF9C25EC4A5}"/>
                  </a:ext>
                </a:extLst>
              </p:cNvPr>
              <p:cNvSpPr txBox="1"/>
              <p:nvPr/>
            </p:nvSpPr>
            <p:spPr>
              <a:xfrm>
                <a:off x="651353" y="2496714"/>
                <a:ext cx="4572000" cy="307777"/>
              </a:xfrm>
              <a:prstGeom prst="rect">
                <a:avLst/>
              </a:prstGeom>
              <a:noFill/>
            </p:spPr>
            <p:txBody>
              <a:bodyPr wrap="square">
                <a:spAutoFit/>
              </a:bodyPr>
              <a:lstStyle/>
              <a:p>
                <a:pPr marL="342900" indent="-342900">
                  <a:buFont typeface="Arial" panose="020B0604020202020204" pitchFamily="34" charset="0"/>
                  <a:buChar char="•"/>
                </a:pPr>
                <a:r>
                  <a:rPr lang="en-US" sz="1400" dirty="0">
                    <a:effectLst/>
                    <a:latin typeface="Georgia" panose="02040502050405020303" pitchFamily="18" charset="0"/>
                    <a:ea typeface="Calibri" panose="020F0502020204030204" pitchFamily="34" charset="0"/>
                    <a:cs typeface="Times New Roman" panose="02020603050405020304" pitchFamily="18" charset="0"/>
                  </a:rPr>
                  <a:t>How to relate </a:t>
                </a:r>
                <a14:m>
                  <m:oMath xmlns:m="http://schemas.openxmlformats.org/officeDocument/2006/math">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400" i="1">
                            <a:effectLst/>
                            <a:latin typeface="Cambria Math" panose="02040503050406030204" pitchFamily="18" charset="0"/>
                          </a:rPr>
                        </m:ctrlPr>
                      </m:sSubPr>
                      <m:e>
                        <m:r>
                          <a:rPr lang="en-US" sz="1400">
                            <a:effectLst/>
                            <a:latin typeface="Cambria Math" panose="02040503050406030204" pitchFamily="18" charset="0"/>
                            <a:ea typeface="Calibri" panose="020F0502020204030204" pitchFamily="34" charset="0"/>
                            <a:cs typeface="Times New Roman" panose="02020603050405020304" pitchFamily="18" charset="0"/>
                          </a:rPr>
                          <m:t>]</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with </a:t>
                </a:r>
                <a14:m>
                  <m:oMath xmlns:m="http://schemas.openxmlformats.org/officeDocument/2006/math">
                    <m:r>
                      <a:rPr lang="en-US" sz="1400">
                        <a:latin typeface="Cambria Math" panose="02040503050406030204" pitchFamily="18" charset="0"/>
                        <a:ea typeface="Calibri" panose="020F0502020204030204" pitchFamily="34" charset="0"/>
                        <a:cs typeface="Times New Roman" panose="02020603050405020304" pitchFamily="18" charset="0"/>
                      </a:rPr>
                      <m:t>[</m:t>
                    </m:r>
                    <m:r>
                      <a:rPr lang="en-US" sz="1400" b="0" i="1" smtClean="0">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400" i="1">
                            <a:latin typeface="Cambria Math" panose="02040503050406030204" pitchFamily="18" charset="0"/>
                          </a:rPr>
                        </m:ctrlPr>
                      </m:sSubPr>
                      <m:e>
                        <m:r>
                          <a:rPr lang="en-US" sz="1400">
                            <a:latin typeface="Cambria Math" panose="02040503050406030204" pitchFamily="18" charset="0"/>
                            <a:ea typeface="Calibri" panose="020F0502020204030204" pitchFamily="34" charset="0"/>
                            <a:cs typeface="Times New Roman" panose="02020603050405020304" pitchFamily="18" charset="0"/>
                          </a:rPr>
                          <m:t>]</m:t>
                        </m:r>
                      </m:e>
                      <m:sub>
                        <m:r>
                          <a:rPr lang="en-US" sz="14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en-US" sz="14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400" dirty="0"/>
              </a:p>
            </p:txBody>
          </p:sp>
        </mc:Choice>
        <mc:Fallback xmlns="">
          <p:sp>
            <p:nvSpPr>
              <p:cNvPr id="18" name="TextBox 17">
                <a:extLst>
                  <a:ext uri="{FF2B5EF4-FFF2-40B4-BE49-F238E27FC236}">
                    <a16:creationId xmlns:a16="http://schemas.microsoft.com/office/drawing/2014/main" id="{665FBDD2-BCFA-3B87-886D-ACF9C25EC4A5}"/>
                  </a:ext>
                </a:extLst>
              </p:cNvPr>
              <p:cNvSpPr txBox="1">
                <a:spLocks noRot="1" noChangeAspect="1" noMove="1" noResize="1" noEditPoints="1" noAdjustHandles="1" noChangeArrowheads="1" noChangeShapeType="1" noTextEdit="1"/>
              </p:cNvSpPr>
              <p:nvPr/>
            </p:nvSpPr>
            <p:spPr>
              <a:xfrm>
                <a:off x="651353" y="2496714"/>
                <a:ext cx="4572000" cy="307777"/>
              </a:xfrm>
              <a:prstGeom prst="rect">
                <a:avLst/>
              </a:prstGeom>
              <a:blipFill>
                <a:blip r:embed="rId4"/>
                <a:stretch>
                  <a:fillRect l="-267" t="-6000" b="-18000"/>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D74A4D60-B49F-8B8C-BB26-2276A7C16C2D}"/>
              </a:ext>
            </a:extLst>
          </p:cNvPr>
          <p:cNvSpPr/>
          <p:nvPr/>
        </p:nvSpPr>
        <p:spPr>
          <a:xfrm>
            <a:off x="0" y="2900392"/>
            <a:ext cx="9144000" cy="923330"/>
          </a:xfrm>
          <a:prstGeom prst="rect">
            <a:avLst/>
          </a:prstGeom>
        </p:spPr>
        <p:txBody>
          <a:bodyPr wrap="square">
            <a:spAutoFit/>
          </a:bodyPr>
          <a:lstStyle/>
          <a:p>
            <a:pPr marL="285750" indent="-285750" algn="just">
              <a:buFont typeface="Arial" panose="020B0604020202020204" pitchFamily="34" charset="0"/>
              <a:buChar char="•"/>
            </a:pPr>
            <a:r>
              <a:rPr lang="en-US" sz="1800" dirty="0">
                <a:solidFill>
                  <a:srgbClr val="000000"/>
                </a:solidFill>
              </a:rPr>
              <a:t>With reference to above figure, for any series components, they are modeled using the following two equations.  </a:t>
            </a:r>
          </a:p>
          <a:p>
            <a:pPr marL="285750" indent="-285750" algn="just">
              <a:buFont typeface="Arial" panose="020B0604020202020204" pitchFamily="34" charset="0"/>
              <a:buChar char="•"/>
            </a:pPr>
            <a:r>
              <a:rPr lang="en-US" sz="1800" dirty="0">
                <a:solidFill>
                  <a:srgbClr val="000000"/>
                </a:solidFill>
              </a:rPr>
              <a:t>These two equations are also known as </a:t>
            </a:r>
            <a:r>
              <a:rPr lang="en-US" sz="1800" dirty="0">
                <a:solidFill>
                  <a:srgbClr val="FF0000"/>
                </a:solidFill>
              </a:rPr>
              <a:t>forward</a:t>
            </a:r>
            <a:r>
              <a:rPr lang="en-US" sz="1800" dirty="0">
                <a:solidFill>
                  <a:srgbClr val="000000"/>
                </a:solidFill>
              </a:rPr>
              <a:t> and </a:t>
            </a:r>
            <a:r>
              <a:rPr lang="en-US" sz="1800" dirty="0">
                <a:solidFill>
                  <a:srgbClr val="FF0000"/>
                </a:solidFill>
              </a:rPr>
              <a:t>backward </a:t>
            </a:r>
            <a:r>
              <a:rPr lang="en-US" sz="1800" dirty="0"/>
              <a:t>sweep models</a:t>
            </a:r>
            <a:r>
              <a:rPr lang="en-US" sz="1800" dirty="0">
                <a:solidFill>
                  <a:srgbClr val="000000"/>
                </a:solidFill>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1A6784-EC3F-B869-2951-68929E2E825A}"/>
                  </a:ext>
                </a:extLst>
              </p:cNvPr>
              <p:cNvSpPr txBox="1"/>
              <p:nvPr/>
            </p:nvSpPr>
            <p:spPr>
              <a:xfrm>
                <a:off x="2477688" y="3866847"/>
                <a:ext cx="46762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𝑉𝐿𝑁</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𝐵</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𝑛</m:t>
                          </m:r>
                        </m:sub>
                      </m:sSub>
                    </m:oMath>
                  </m:oMathPara>
                </a14:m>
                <a:endParaRPr lang="en-US" sz="2000" dirty="0"/>
              </a:p>
            </p:txBody>
          </p:sp>
        </mc:Choice>
        <mc:Fallback xmlns="">
          <p:sp>
            <p:nvSpPr>
              <p:cNvPr id="6" name="TextBox 5">
                <a:extLst>
                  <a:ext uri="{FF2B5EF4-FFF2-40B4-BE49-F238E27FC236}">
                    <a16:creationId xmlns:a16="http://schemas.microsoft.com/office/drawing/2014/main" id="{321A6784-EC3F-B869-2951-68929E2E825A}"/>
                  </a:ext>
                </a:extLst>
              </p:cNvPr>
              <p:cNvSpPr txBox="1">
                <a:spLocks noRot="1" noChangeAspect="1" noMove="1" noResize="1" noEditPoints="1" noAdjustHandles="1" noChangeArrowheads="1" noChangeShapeType="1" noTextEdit="1"/>
              </p:cNvSpPr>
              <p:nvPr/>
            </p:nvSpPr>
            <p:spPr>
              <a:xfrm>
                <a:off x="2477688" y="3866847"/>
                <a:ext cx="4676217" cy="307777"/>
              </a:xfrm>
              <a:prstGeom prst="rect">
                <a:avLst/>
              </a:prstGeom>
              <a:blipFill>
                <a:blip r:embed="rId5"/>
                <a:stretch>
                  <a:fillRect l="-1432" b="-3529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CC18F96-45DD-A72F-95F8-921604158C5D}"/>
              </a:ext>
            </a:extLst>
          </p:cNvPr>
          <p:cNvSpPr/>
          <p:nvPr/>
        </p:nvSpPr>
        <p:spPr>
          <a:xfrm>
            <a:off x="558018" y="3806045"/>
            <a:ext cx="1829347" cy="646331"/>
          </a:xfrm>
          <a:prstGeom prst="rect">
            <a:avLst/>
          </a:prstGeom>
        </p:spPr>
        <p:txBody>
          <a:bodyPr wrap="none">
            <a:spAutoFit/>
          </a:bodyPr>
          <a:lstStyle/>
          <a:p>
            <a:r>
              <a:rPr lang="en-US" sz="2000" dirty="0">
                <a:solidFill>
                  <a:srgbClr val="000000"/>
                </a:solidFill>
              </a:rPr>
              <a:t>Forward sweep:</a:t>
            </a:r>
            <a:br>
              <a:rPr lang="en-US" sz="2000" dirty="0">
                <a:solidFill>
                  <a:srgbClr val="000000"/>
                </a:solidFill>
              </a:rPr>
            </a:br>
            <a:r>
              <a:rPr lang="en-US" sz="1600" dirty="0">
                <a:solidFill>
                  <a:srgbClr val="FF0000"/>
                </a:solidFill>
              </a:rPr>
              <a:t>(Update Voltage)</a:t>
            </a:r>
            <a:endParaRPr lang="en-US" sz="2000" dirty="0">
              <a:solidFill>
                <a:srgbClr val="FF000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15C063-A6ED-A87D-8D46-6D700C823A81}"/>
                  </a:ext>
                </a:extLst>
              </p:cNvPr>
              <p:cNvSpPr txBox="1"/>
              <p:nvPr/>
            </p:nvSpPr>
            <p:spPr>
              <a:xfrm>
                <a:off x="2742317" y="4612543"/>
                <a:ext cx="4293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e>
                      </m:d>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𝑑</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𝑚</m:t>
                          </m:r>
                        </m:sub>
                      </m:sSub>
                    </m:oMath>
                  </m:oMathPara>
                </a14:m>
                <a:endParaRPr lang="en-US" sz="2000" dirty="0"/>
              </a:p>
            </p:txBody>
          </p:sp>
        </mc:Choice>
        <mc:Fallback xmlns="">
          <p:sp>
            <p:nvSpPr>
              <p:cNvPr id="8" name="TextBox 7">
                <a:extLst>
                  <a:ext uri="{FF2B5EF4-FFF2-40B4-BE49-F238E27FC236}">
                    <a16:creationId xmlns:a16="http://schemas.microsoft.com/office/drawing/2014/main" id="{8915C063-A6ED-A87D-8D46-6D700C823A81}"/>
                  </a:ext>
                </a:extLst>
              </p:cNvPr>
              <p:cNvSpPr txBox="1">
                <a:spLocks noRot="1" noChangeAspect="1" noMove="1" noResize="1" noEditPoints="1" noAdjustHandles="1" noChangeArrowheads="1" noChangeShapeType="1" noTextEdit="1"/>
              </p:cNvSpPr>
              <p:nvPr/>
            </p:nvSpPr>
            <p:spPr>
              <a:xfrm>
                <a:off x="2742317" y="4612543"/>
                <a:ext cx="4293483" cy="307777"/>
              </a:xfrm>
              <a:prstGeom prst="rect">
                <a:avLst/>
              </a:prstGeom>
              <a:blipFill>
                <a:blip r:embed="rId6"/>
                <a:stretch>
                  <a:fillRect l="-1563" t="-2000" b="-380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94AC9110-AA67-88F6-BDA5-B7D35A3EB68B}"/>
              </a:ext>
            </a:extLst>
          </p:cNvPr>
          <p:cNvSpPr/>
          <p:nvPr/>
        </p:nvSpPr>
        <p:spPr>
          <a:xfrm>
            <a:off x="558018" y="4573502"/>
            <a:ext cx="2152897" cy="1107996"/>
          </a:xfrm>
          <a:prstGeom prst="rect">
            <a:avLst/>
          </a:prstGeom>
        </p:spPr>
        <p:txBody>
          <a:bodyPr wrap="none">
            <a:spAutoFit/>
          </a:bodyPr>
          <a:lstStyle/>
          <a:p>
            <a:r>
              <a:rPr lang="en-US" sz="2000" dirty="0">
                <a:solidFill>
                  <a:srgbClr val="000000"/>
                </a:solidFill>
              </a:rPr>
              <a:t>Backward sweep:</a:t>
            </a:r>
            <a:br>
              <a:rPr lang="en-US" sz="2000" dirty="0">
                <a:solidFill>
                  <a:srgbClr val="000000"/>
                </a:solidFill>
              </a:rPr>
            </a:br>
            <a:r>
              <a:rPr lang="en-US" sz="1600" dirty="0">
                <a:solidFill>
                  <a:srgbClr val="FF0000"/>
                </a:solidFill>
              </a:rPr>
              <a:t>(Update Current)</a:t>
            </a:r>
            <a:br>
              <a:rPr lang="en-US" sz="1600" dirty="0">
                <a:solidFill>
                  <a:srgbClr val="FF0000"/>
                </a:solidFill>
              </a:rPr>
            </a:br>
            <a:r>
              <a:rPr lang="en-US" sz="1600" dirty="0">
                <a:solidFill>
                  <a:srgbClr val="FF0000"/>
                </a:solidFill>
              </a:rPr>
              <a:t>	</a:t>
            </a:r>
            <a:r>
              <a:rPr lang="en-US" sz="1400" dirty="0">
                <a:solidFill>
                  <a:srgbClr val="FF0000"/>
                </a:solidFill>
              </a:rPr>
              <a:t>-Load Current</a:t>
            </a:r>
          </a:p>
          <a:p>
            <a:r>
              <a:rPr lang="en-US" sz="1400" dirty="0">
                <a:solidFill>
                  <a:srgbClr val="FF0000"/>
                </a:solidFill>
              </a:rPr>
              <a:t>	-KCL junction</a:t>
            </a:r>
            <a:endParaRPr lang="en-US" sz="1800" dirty="0"/>
          </a:p>
        </p:txBody>
      </p:sp>
      <p:sp>
        <p:nvSpPr>
          <p:cNvPr id="11" name="TextBox 10">
            <a:extLst>
              <a:ext uri="{FF2B5EF4-FFF2-40B4-BE49-F238E27FC236}">
                <a16:creationId xmlns:a16="http://schemas.microsoft.com/office/drawing/2014/main" id="{37B4AE2F-299C-2E61-9013-F271449AA1FB}"/>
              </a:ext>
            </a:extLst>
          </p:cNvPr>
          <p:cNvSpPr txBox="1"/>
          <p:nvPr/>
        </p:nvSpPr>
        <p:spPr>
          <a:xfrm>
            <a:off x="8101818" y="3847146"/>
            <a:ext cx="471604" cy="400110"/>
          </a:xfrm>
          <a:prstGeom prst="rect">
            <a:avLst/>
          </a:prstGeom>
          <a:noFill/>
        </p:spPr>
        <p:txBody>
          <a:bodyPr wrap="none" rtlCol="0">
            <a:spAutoFit/>
          </a:bodyPr>
          <a:lstStyle/>
          <a:p>
            <a:r>
              <a:rPr lang="en-US" sz="2000" dirty="0"/>
              <a:t>(1)</a:t>
            </a:r>
          </a:p>
        </p:txBody>
      </p:sp>
      <p:sp>
        <p:nvSpPr>
          <p:cNvPr id="12" name="TextBox 11">
            <a:extLst>
              <a:ext uri="{FF2B5EF4-FFF2-40B4-BE49-F238E27FC236}">
                <a16:creationId xmlns:a16="http://schemas.microsoft.com/office/drawing/2014/main" id="{DDEB2013-45B7-E9A0-F150-C3956F7CEA10}"/>
              </a:ext>
            </a:extLst>
          </p:cNvPr>
          <p:cNvSpPr txBox="1"/>
          <p:nvPr/>
        </p:nvSpPr>
        <p:spPr>
          <a:xfrm>
            <a:off x="8101818" y="4588070"/>
            <a:ext cx="471604" cy="400110"/>
          </a:xfrm>
          <a:prstGeom prst="rect">
            <a:avLst/>
          </a:prstGeom>
          <a:noFill/>
        </p:spPr>
        <p:txBody>
          <a:bodyPr wrap="none" rtlCol="0">
            <a:spAutoFit/>
          </a:bodyPr>
          <a:lstStyle/>
          <a:p>
            <a:r>
              <a:rPr lang="en-US" sz="2000" dirty="0"/>
              <a:t>(2)</a:t>
            </a:r>
          </a:p>
        </p:txBody>
      </p:sp>
      <p:sp>
        <p:nvSpPr>
          <p:cNvPr id="13" name="Rectangle 12">
            <a:extLst>
              <a:ext uri="{FF2B5EF4-FFF2-40B4-BE49-F238E27FC236}">
                <a16:creationId xmlns:a16="http://schemas.microsoft.com/office/drawing/2014/main" id="{535665E2-F43A-2F7F-4CD6-89D6D3343C6C}"/>
              </a:ext>
            </a:extLst>
          </p:cNvPr>
          <p:cNvSpPr/>
          <p:nvPr/>
        </p:nvSpPr>
        <p:spPr>
          <a:xfrm>
            <a:off x="0" y="5532440"/>
            <a:ext cx="9144000" cy="646331"/>
          </a:xfrm>
          <a:prstGeom prst="rect">
            <a:avLst/>
          </a:prstGeom>
        </p:spPr>
        <p:txBody>
          <a:bodyPr wrap="square">
            <a:spAutoFit/>
          </a:bodyPr>
          <a:lstStyle/>
          <a:p>
            <a:pPr marL="342900" indent="-342900" algn="just">
              <a:buFont typeface="Arial" panose="020B0604020202020204" pitchFamily="34" charset="0"/>
              <a:buChar char="•"/>
            </a:pPr>
            <a:r>
              <a:rPr lang="en-US" sz="1800" dirty="0">
                <a:solidFill>
                  <a:srgbClr val="000000"/>
                </a:solidFill>
              </a:rPr>
              <a:t>For different components, the equations have the same format, and [A], [B], [c], and [d] are all 3 × 3 matrices. </a:t>
            </a:r>
          </a:p>
        </p:txBody>
      </p:sp>
      <p:sp>
        <p:nvSpPr>
          <p:cNvPr id="16" name="TextBox 15">
            <a:extLst>
              <a:ext uri="{FF2B5EF4-FFF2-40B4-BE49-F238E27FC236}">
                <a16:creationId xmlns:a16="http://schemas.microsoft.com/office/drawing/2014/main" id="{F1DACBF0-68CD-6789-099A-9F92143C6B10}"/>
              </a:ext>
            </a:extLst>
          </p:cNvPr>
          <p:cNvSpPr txBox="1"/>
          <p:nvPr/>
        </p:nvSpPr>
        <p:spPr>
          <a:xfrm>
            <a:off x="3767377" y="5102884"/>
            <a:ext cx="4676217" cy="369332"/>
          </a:xfrm>
          <a:prstGeom prst="rect">
            <a:avLst/>
          </a:prstGeom>
          <a:noFill/>
        </p:spPr>
        <p:txBody>
          <a:bodyPr wrap="square" rtlCol="0">
            <a:spAutoFit/>
          </a:bodyPr>
          <a:lstStyle/>
          <a:p>
            <a:r>
              <a:rPr lang="en-US" sz="1800" b="1" i="1" dirty="0">
                <a:solidFill>
                  <a:srgbClr val="FF0000"/>
                </a:solidFill>
              </a:rPr>
              <a:t>Note: </a:t>
            </a:r>
            <a:r>
              <a:rPr lang="en-US" sz="1800" dirty="0"/>
              <a:t> backward sweep is done from end node. </a:t>
            </a:r>
          </a:p>
        </p:txBody>
      </p:sp>
    </p:spTree>
    <p:extLst>
      <p:ext uri="{BB962C8B-B14F-4D97-AF65-F5344CB8AC3E}">
        <p14:creationId xmlns:p14="http://schemas.microsoft.com/office/powerpoint/2010/main" val="340452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C7C-5312-E6B3-AF7B-FF5B4098CDA9}"/>
              </a:ext>
            </a:extLst>
          </p:cNvPr>
          <p:cNvSpPr>
            <a:spLocks noGrp="1"/>
          </p:cNvSpPr>
          <p:nvPr>
            <p:ph type="title"/>
          </p:nvPr>
        </p:nvSpPr>
        <p:spPr/>
        <p:txBody>
          <a:bodyPr/>
          <a:lstStyle/>
          <a:p>
            <a:r>
              <a:rPr lang="en-US" dirty="0"/>
              <a:t>How to connect each &amp; every node section?</a:t>
            </a:r>
          </a:p>
        </p:txBody>
      </p:sp>
      <p:sp>
        <p:nvSpPr>
          <p:cNvPr id="4" name="Footer Placeholder 3">
            <a:extLst>
              <a:ext uri="{FF2B5EF4-FFF2-40B4-BE49-F238E27FC236}">
                <a16:creationId xmlns:a16="http://schemas.microsoft.com/office/drawing/2014/main" id="{BA5080E6-2106-321F-2B7F-D9E877D35B3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EFC6416B-E1EA-8B41-1FD3-DD655BFD814A}"/>
              </a:ext>
            </a:extLst>
          </p:cNvPr>
          <p:cNvSpPr>
            <a:spLocks noGrp="1"/>
          </p:cNvSpPr>
          <p:nvPr>
            <p:ph type="sldNum" sz="quarter" idx="12"/>
          </p:nvPr>
        </p:nvSpPr>
        <p:spPr/>
        <p:txBody>
          <a:bodyPr/>
          <a:lstStyle/>
          <a:p>
            <a:fld id="{98783A6C-F2E5-470E-8F07-6DF2D28172F3}" type="slidenum">
              <a:rPr lang="en-US" smtClean="0"/>
              <a:t>16</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1A6784-EC3F-B869-2951-68929E2E825A}"/>
                  </a:ext>
                </a:extLst>
              </p:cNvPr>
              <p:cNvSpPr txBox="1"/>
              <p:nvPr/>
            </p:nvSpPr>
            <p:spPr>
              <a:xfrm>
                <a:off x="2591066" y="874832"/>
                <a:ext cx="46762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𝑉𝐿𝑁</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𝐴</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𝐵</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oMath>
                  </m:oMathPara>
                </a14:m>
                <a:endParaRPr lang="en-US" sz="2000" dirty="0">
                  <a:solidFill>
                    <a:srgbClr val="FF0000"/>
                  </a:solidFill>
                </a:endParaRPr>
              </a:p>
            </p:txBody>
          </p:sp>
        </mc:Choice>
        <mc:Fallback xmlns="">
          <p:sp>
            <p:nvSpPr>
              <p:cNvPr id="6" name="TextBox 5">
                <a:extLst>
                  <a:ext uri="{FF2B5EF4-FFF2-40B4-BE49-F238E27FC236}">
                    <a16:creationId xmlns:a16="http://schemas.microsoft.com/office/drawing/2014/main" id="{321A6784-EC3F-B869-2951-68929E2E825A}"/>
                  </a:ext>
                </a:extLst>
              </p:cNvPr>
              <p:cNvSpPr txBox="1">
                <a:spLocks noRot="1" noChangeAspect="1" noMove="1" noResize="1" noEditPoints="1" noAdjustHandles="1" noChangeArrowheads="1" noChangeShapeType="1" noTextEdit="1"/>
              </p:cNvSpPr>
              <p:nvPr/>
            </p:nvSpPr>
            <p:spPr>
              <a:xfrm>
                <a:off x="2591066" y="874832"/>
                <a:ext cx="4676217" cy="307777"/>
              </a:xfrm>
              <a:prstGeom prst="rect">
                <a:avLst/>
              </a:prstGeom>
              <a:blipFill>
                <a:blip r:embed="rId2"/>
                <a:stretch>
                  <a:fillRect l="-1434" t="-2000" b="-38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CC18F96-45DD-A72F-95F8-921604158C5D}"/>
              </a:ext>
            </a:extLst>
          </p:cNvPr>
          <p:cNvSpPr/>
          <p:nvPr/>
        </p:nvSpPr>
        <p:spPr>
          <a:xfrm>
            <a:off x="671396" y="814030"/>
            <a:ext cx="1829347" cy="400110"/>
          </a:xfrm>
          <a:prstGeom prst="rect">
            <a:avLst/>
          </a:prstGeom>
        </p:spPr>
        <p:txBody>
          <a:bodyPr wrap="none">
            <a:spAutoFit/>
          </a:bodyPr>
          <a:lstStyle/>
          <a:p>
            <a:r>
              <a:rPr lang="en-US" sz="2000" dirty="0">
                <a:solidFill>
                  <a:srgbClr val="FF0000"/>
                </a:solidFill>
              </a:rPr>
              <a:t>Forward sweep: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15C063-A6ED-A87D-8D46-6D700C823A81}"/>
                  </a:ext>
                </a:extLst>
              </p:cNvPr>
              <p:cNvSpPr txBox="1"/>
              <p:nvPr/>
            </p:nvSpPr>
            <p:spPr>
              <a:xfrm>
                <a:off x="2855695" y="1620528"/>
                <a:ext cx="4293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𝑐</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𝑑</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oMath>
                  </m:oMathPara>
                </a14:m>
                <a:endParaRPr lang="en-US" sz="2000" dirty="0">
                  <a:solidFill>
                    <a:srgbClr val="FF0000"/>
                  </a:solidFill>
                </a:endParaRPr>
              </a:p>
            </p:txBody>
          </p:sp>
        </mc:Choice>
        <mc:Fallback xmlns="">
          <p:sp>
            <p:nvSpPr>
              <p:cNvPr id="8" name="TextBox 7">
                <a:extLst>
                  <a:ext uri="{FF2B5EF4-FFF2-40B4-BE49-F238E27FC236}">
                    <a16:creationId xmlns:a16="http://schemas.microsoft.com/office/drawing/2014/main" id="{8915C063-A6ED-A87D-8D46-6D700C823A81}"/>
                  </a:ext>
                </a:extLst>
              </p:cNvPr>
              <p:cNvSpPr txBox="1">
                <a:spLocks noRot="1" noChangeAspect="1" noMove="1" noResize="1" noEditPoints="1" noAdjustHandles="1" noChangeArrowheads="1" noChangeShapeType="1" noTextEdit="1"/>
              </p:cNvSpPr>
              <p:nvPr/>
            </p:nvSpPr>
            <p:spPr>
              <a:xfrm>
                <a:off x="2855695" y="1620528"/>
                <a:ext cx="4293483" cy="307777"/>
              </a:xfrm>
              <a:prstGeom prst="rect">
                <a:avLst/>
              </a:prstGeom>
              <a:blipFill>
                <a:blip r:embed="rId3"/>
                <a:stretch>
                  <a:fillRect l="-1560" b="-380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94AC9110-AA67-88F6-BDA5-B7D35A3EB68B}"/>
              </a:ext>
            </a:extLst>
          </p:cNvPr>
          <p:cNvSpPr/>
          <p:nvPr/>
        </p:nvSpPr>
        <p:spPr>
          <a:xfrm>
            <a:off x="671396" y="1581487"/>
            <a:ext cx="2000869" cy="400110"/>
          </a:xfrm>
          <a:prstGeom prst="rect">
            <a:avLst/>
          </a:prstGeom>
        </p:spPr>
        <p:txBody>
          <a:bodyPr wrap="none">
            <a:spAutoFit/>
          </a:bodyPr>
          <a:lstStyle/>
          <a:p>
            <a:r>
              <a:rPr lang="en-US" sz="2000" dirty="0">
                <a:solidFill>
                  <a:srgbClr val="FF0000"/>
                </a:solidFill>
              </a:rPr>
              <a:t>Backward sweep:</a:t>
            </a:r>
            <a:endParaRPr lang="en-US" sz="1800" dirty="0">
              <a:solidFill>
                <a:srgbClr val="FF0000"/>
              </a:solidFill>
            </a:endParaRPr>
          </a:p>
        </p:txBody>
      </p:sp>
      <p:sp>
        <p:nvSpPr>
          <p:cNvPr id="11" name="TextBox 10">
            <a:extLst>
              <a:ext uri="{FF2B5EF4-FFF2-40B4-BE49-F238E27FC236}">
                <a16:creationId xmlns:a16="http://schemas.microsoft.com/office/drawing/2014/main" id="{37B4AE2F-299C-2E61-9013-F271449AA1FB}"/>
              </a:ext>
            </a:extLst>
          </p:cNvPr>
          <p:cNvSpPr txBox="1"/>
          <p:nvPr/>
        </p:nvSpPr>
        <p:spPr>
          <a:xfrm>
            <a:off x="8215196" y="855131"/>
            <a:ext cx="482824" cy="400110"/>
          </a:xfrm>
          <a:prstGeom prst="rect">
            <a:avLst/>
          </a:prstGeom>
          <a:noFill/>
        </p:spPr>
        <p:txBody>
          <a:bodyPr wrap="none" rtlCol="0">
            <a:spAutoFit/>
          </a:bodyPr>
          <a:lstStyle/>
          <a:p>
            <a:r>
              <a:rPr lang="en-US" sz="2000" dirty="0">
                <a:solidFill>
                  <a:srgbClr val="FF0000"/>
                </a:solidFill>
              </a:rPr>
              <a:t>(1)</a:t>
            </a:r>
          </a:p>
        </p:txBody>
      </p:sp>
      <p:sp>
        <p:nvSpPr>
          <p:cNvPr id="12" name="TextBox 11">
            <a:extLst>
              <a:ext uri="{FF2B5EF4-FFF2-40B4-BE49-F238E27FC236}">
                <a16:creationId xmlns:a16="http://schemas.microsoft.com/office/drawing/2014/main" id="{DDEB2013-45B7-E9A0-F150-C3956F7CEA10}"/>
              </a:ext>
            </a:extLst>
          </p:cNvPr>
          <p:cNvSpPr txBox="1"/>
          <p:nvPr/>
        </p:nvSpPr>
        <p:spPr>
          <a:xfrm>
            <a:off x="8215196" y="1596055"/>
            <a:ext cx="482824" cy="400110"/>
          </a:xfrm>
          <a:prstGeom prst="rect">
            <a:avLst/>
          </a:prstGeom>
          <a:noFill/>
        </p:spPr>
        <p:txBody>
          <a:bodyPr wrap="none" rtlCol="0">
            <a:spAutoFit/>
          </a:bodyPr>
          <a:lstStyle/>
          <a:p>
            <a:r>
              <a:rPr lang="en-US" sz="2000" dirty="0">
                <a:solidFill>
                  <a:srgbClr val="FF0000"/>
                </a:solidFill>
              </a:rPr>
              <a:t>(2)</a:t>
            </a:r>
          </a:p>
        </p:txBody>
      </p:sp>
      <p:sp>
        <p:nvSpPr>
          <p:cNvPr id="15" name="TextBox 14">
            <a:extLst>
              <a:ext uri="{FF2B5EF4-FFF2-40B4-BE49-F238E27FC236}">
                <a16:creationId xmlns:a16="http://schemas.microsoft.com/office/drawing/2014/main" id="{147CD09F-23AD-5700-02EA-B0D286EE62F1}"/>
              </a:ext>
            </a:extLst>
          </p:cNvPr>
          <p:cNvSpPr txBox="1"/>
          <p:nvPr/>
        </p:nvSpPr>
        <p:spPr>
          <a:xfrm>
            <a:off x="545785" y="2419516"/>
            <a:ext cx="2611677" cy="267124"/>
          </a:xfrm>
          <a:prstGeom prst="rect">
            <a:avLst/>
          </a:prstGeom>
          <a:noFill/>
        </p:spPr>
        <p:txBody>
          <a:bodyPr wrap="square">
            <a:spAutoFit/>
          </a:bodyPr>
          <a:lstStyle/>
          <a:p>
            <a:pPr marL="0" marR="0">
              <a:lnSpc>
                <a:spcPts val="1200"/>
              </a:lnSpc>
              <a:spcBef>
                <a:spcPts val="0"/>
              </a:spcBef>
              <a:spcAft>
                <a:spcPts val="1200"/>
              </a:spcAft>
            </a:pPr>
            <a:r>
              <a:rPr lang="en-US" sz="2000" b="1" dirty="0">
                <a:effectLst/>
                <a:latin typeface="+mn-lt"/>
                <a:ea typeface="Calibri" panose="020F0502020204030204" pitchFamily="34" charset="0"/>
                <a:cs typeface="Times New Roman" panose="02020603050405020304" pitchFamily="18" charset="0"/>
              </a:rPr>
              <a:t>For line segment: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AA37AC-922F-E631-092D-224E393B11AD}"/>
                  </a:ext>
                </a:extLst>
              </p:cNvPr>
              <p:cNvSpPr txBox="1"/>
              <p:nvPr/>
            </p:nvSpPr>
            <p:spPr>
              <a:xfrm>
                <a:off x="0" y="2725308"/>
                <a:ext cx="4572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𝐴</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𝑢</m:t>
                          </m:r>
                        </m:e>
                      </m:d>
                    </m:oMath>
                  </m:oMathPara>
                </a14:m>
                <a:endParaRPr lang="en-US" dirty="0"/>
              </a:p>
            </p:txBody>
          </p:sp>
        </mc:Choice>
        <mc:Fallback xmlns="">
          <p:sp>
            <p:nvSpPr>
              <p:cNvPr id="19" name="TextBox 18">
                <a:extLst>
                  <a:ext uri="{FF2B5EF4-FFF2-40B4-BE49-F238E27FC236}">
                    <a16:creationId xmlns:a16="http://schemas.microsoft.com/office/drawing/2014/main" id="{E9AA37AC-922F-E631-092D-224E393B11AD}"/>
                  </a:ext>
                </a:extLst>
              </p:cNvPr>
              <p:cNvSpPr txBox="1">
                <a:spLocks noRot="1" noChangeAspect="1" noMove="1" noResize="1" noEditPoints="1" noAdjustHandles="1" noChangeArrowheads="1" noChangeShapeType="1" noTextEdit="1"/>
              </p:cNvSpPr>
              <p:nvPr/>
            </p:nvSpPr>
            <p:spPr>
              <a:xfrm>
                <a:off x="0" y="2725308"/>
                <a:ext cx="4572000"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6A3587-4E6A-D393-5824-381E771A77EA}"/>
                  </a:ext>
                </a:extLst>
              </p:cNvPr>
              <p:cNvSpPr txBox="1"/>
              <p:nvPr/>
            </p:nvSpPr>
            <p:spPr>
              <a:xfrm>
                <a:off x="1586069" y="2965653"/>
                <a:ext cx="5467611" cy="1038939"/>
              </a:xfrm>
              <a:prstGeom prst="rect">
                <a:avLst/>
              </a:prstGeom>
              <a:noFill/>
            </p:spPr>
            <p:txBody>
              <a:bodyPr wrap="square">
                <a:spAutoFit/>
              </a:bodyPr>
              <a:lstStyle/>
              <a:p>
                <a14:m>
                  <m:oMath xmlns:m="http://schemas.openxmlformats.org/officeDocument/2006/math">
                    <m:r>
                      <a:rPr lang="en-US" sz="18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8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r>
                      <a:rPr lang="en-US" sz="1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effectLst/>
                            <a:latin typeface="Cambria Math" panose="02040503050406030204" pitchFamily="18" charset="0"/>
                          </a:rPr>
                        </m:ctrlPr>
                      </m:sSubPr>
                      <m:e>
                        <m:d>
                          <m:dPr>
                            <m:begChr m:val="["/>
                            <m:endChr m:val="]"/>
                            <m:ctrlPr>
                              <a:rPr lang="en-US" i="1">
                                <a:effectLst/>
                                <a:latin typeface="Cambria Math" panose="02040503050406030204" pitchFamily="18" charset="0"/>
                              </a:rPr>
                            </m:ctrlPr>
                          </m:dPr>
                          <m:e>
                            <m:m>
                              <m:mPr>
                                <m:plcHide m:val="on"/>
                                <m:mcs>
                                  <m:mc>
                                    <m:mcPr>
                                      <m:count m:val="3"/>
                                      <m:mcJc m:val="center"/>
                                    </m:mcPr>
                                  </m:mc>
                                </m:mcs>
                                <m:ctrlPr>
                                  <a:rPr lang="en-US" i="1">
                                    <a:effectLst/>
                                    <a:latin typeface="Cambria Math" panose="02040503050406030204" pitchFamily="18" charset="0"/>
                                  </a:rPr>
                                </m:ctrlPr>
                              </m:mPr>
                              <m:m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𝑎𝑎</m:t>
                                      </m:r>
                                    </m:sub>
                                  </m:sSub>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𝑎𝑏</m:t>
                                      </m:r>
                                    </m:sub>
                                  </m:sSub>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𝑎𝑐</m:t>
                                      </m:r>
                                    </m:sub>
                                  </m:sSub>
                                </m:e>
                              </m:mr>
                              <m:m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𝑏𝑎</m:t>
                                      </m:r>
                                    </m:sub>
                                  </m:sSub>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𝑏𝑏</m:t>
                                      </m:r>
                                    </m:sub>
                                  </m:sSub>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𝑏𝑐</m:t>
                                      </m:r>
                                    </m:sub>
                                  </m:sSub>
                                </m:e>
                              </m:mr>
                              <m:mr>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𝑐𝑎</m:t>
                                      </m:r>
                                    </m:sub>
                                  </m:sSub>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𝑐𝑏</m:t>
                                      </m:r>
                                    </m:sub>
                                  </m:sSub>
                                </m:e>
                                <m:e>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𝑐𝑐</m:t>
                                      </m:r>
                                    </m:sub>
                                  </m:sSub>
                                </m:e>
                              </m:mr>
                            </m:m>
                          </m:e>
                        </m:d>
                        <m:r>
                          <m:rPr>
                            <m:sty m:val="p"/>
                          </m:rPr>
                          <a:rPr lang="el-GR" sz="1800" i="1" smtClean="0">
                            <a:effectLst/>
                            <a:latin typeface="Cambria Math" panose="02040503050406030204" pitchFamily="18" charset="0"/>
                            <a:ea typeface="Cambria Math" panose="02040503050406030204" pitchFamily="18" charset="0"/>
                            <a:cs typeface="Times New Roman" panose="02020603050405020304" pitchFamily="18" charset="0"/>
                          </a:rPr>
                          <m:t>Ω</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sz="1800" b="0" i="1" smtClean="0">
                            <a:effectLst/>
                            <a:latin typeface="Cambria Math" panose="02040503050406030204" pitchFamily="18" charset="0"/>
                            <a:ea typeface="Cambria Math" panose="02040503050406030204" pitchFamily="18" charset="0"/>
                            <a:cs typeface="Times New Roman" panose="02020603050405020304" pitchFamily="18" charset="0"/>
                          </a:rPr>
                          <m:t>𝑚𝑖𝑙𝑒</m:t>
                        </m:r>
                      </m:e>
                      <m:sub>
                        <m:r>
                          <m:rPr>
                            <m:nor/>
                          </m:rPr>
                          <a:rPr lang="en-US" sz="1800" i="1">
                            <a:effectLst/>
                            <a:latin typeface="Calibri" panose="020F0502020204030204" pitchFamily="34" charset="0"/>
                            <a:ea typeface="Calibri" panose="020F0502020204030204" pitchFamily="34" charset="0"/>
                            <a:cs typeface="Times New Roman" panose="02020603050405020304" pitchFamily="18" charset="0"/>
                          </a:rPr>
                          <m:t> </m:t>
                        </m:r>
                      </m:sub>
                    </m:sSub>
                  </m:oMath>
                </a14:m>
                <a:r>
                  <a:rPr lang="en-US" dirty="0"/>
                  <a:t>* </a:t>
                </a:r>
                <a:r>
                  <a:rPr lang="en-US" i="1" dirty="0"/>
                  <a:t>length</a:t>
                </a:r>
              </a:p>
            </p:txBody>
          </p:sp>
        </mc:Choice>
        <mc:Fallback xmlns="">
          <p:sp>
            <p:nvSpPr>
              <p:cNvPr id="21" name="TextBox 20">
                <a:extLst>
                  <a:ext uri="{FF2B5EF4-FFF2-40B4-BE49-F238E27FC236}">
                    <a16:creationId xmlns:a16="http://schemas.microsoft.com/office/drawing/2014/main" id="{626A3587-4E6A-D393-5824-381E771A77EA}"/>
                  </a:ext>
                </a:extLst>
              </p:cNvPr>
              <p:cNvSpPr txBox="1">
                <a:spLocks noRot="1" noChangeAspect="1" noMove="1" noResize="1" noEditPoints="1" noAdjustHandles="1" noChangeArrowheads="1" noChangeShapeType="1" noTextEdit="1"/>
              </p:cNvSpPr>
              <p:nvPr/>
            </p:nvSpPr>
            <p:spPr>
              <a:xfrm>
                <a:off x="1586069" y="2965653"/>
                <a:ext cx="5467611" cy="10389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00402C-E5DC-72A7-65D9-C0C63B2E19E3}"/>
                  </a:ext>
                </a:extLst>
              </p:cNvPr>
              <p:cNvSpPr txBox="1"/>
              <p:nvPr/>
            </p:nvSpPr>
            <p:spPr>
              <a:xfrm>
                <a:off x="1586069" y="4097452"/>
                <a:ext cx="144229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𝑐</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i="0">
                              <a:latin typeface="Cambria Math" panose="02040503050406030204" pitchFamily="18" charset="0"/>
                            </a:rPr>
                            <m:t>0</m:t>
                          </m:r>
                        </m:e>
                      </m:d>
                    </m:oMath>
                  </m:oMathPara>
                </a14:m>
                <a:endParaRPr lang="en-US" dirty="0"/>
              </a:p>
            </p:txBody>
          </p:sp>
        </mc:Choice>
        <mc:Fallback xmlns="">
          <p:sp>
            <p:nvSpPr>
              <p:cNvPr id="23" name="TextBox 22">
                <a:extLst>
                  <a:ext uri="{FF2B5EF4-FFF2-40B4-BE49-F238E27FC236}">
                    <a16:creationId xmlns:a16="http://schemas.microsoft.com/office/drawing/2014/main" id="{8600402C-E5DC-72A7-65D9-C0C63B2E19E3}"/>
                  </a:ext>
                </a:extLst>
              </p:cNvPr>
              <p:cNvSpPr txBox="1">
                <a:spLocks noRot="1" noChangeAspect="1" noMove="1" noResize="1" noEditPoints="1" noAdjustHandles="1" noChangeArrowheads="1" noChangeShapeType="1" noTextEdit="1"/>
              </p:cNvSpPr>
              <p:nvPr/>
            </p:nvSpPr>
            <p:spPr>
              <a:xfrm>
                <a:off x="1586069" y="4097452"/>
                <a:ext cx="144229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93972C9-F18D-7558-9351-8975070A77ED}"/>
                  </a:ext>
                </a:extLst>
              </p:cNvPr>
              <p:cNvSpPr txBox="1"/>
              <p:nvPr/>
            </p:nvSpPr>
            <p:spPr>
              <a:xfrm>
                <a:off x="1524788" y="4775807"/>
                <a:ext cx="156485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𝑑</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𝑢</m:t>
                          </m:r>
                        </m:e>
                      </m:d>
                    </m:oMath>
                  </m:oMathPara>
                </a14:m>
                <a:endParaRPr lang="en-US" dirty="0"/>
              </a:p>
            </p:txBody>
          </p:sp>
        </mc:Choice>
        <mc:Fallback xmlns="">
          <p:sp>
            <p:nvSpPr>
              <p:cNvPr id="25" name="TextBox 24">
                <a:extLst>
                  <a:ext uri="{FF2B5EF4-FFF2-40B4-BE49-F238E27FC236}">
                    <a16:creationId xmlns:a16="http://schemas.microsoft.com/office/drawing/2014/main" id="{993972C9-F18D-7558-9351-8975070A77ED}"/>
                  </a:ext>
                </a:extLst>
              </p:cNvPr>
              <p:cNvSpPr txBox="1">
                <a:spLocks noRot="1" noChangeAspect="1" noMove="1" noResize="1" noEditPoints="1" noAdjustHandles="1" noChangeArrowheads="1" noChangeShapeType="1" noTextEdit="1"/>
              </p:cNvSpPr>
              <p:nvPr/>
            </p:nvSpPr>
            <p:spPr>
              <a:xfrm>
                <a:off x="1524788" y="4775807"/>
                <a:ext cx="1564854" cy="4616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5824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C7C-5312-E6B3-AF7B-FF5B4098CDA9}"/>
              </a:ext>
            </a:extLst>
          </p:cNvPr>
          <p:cNvSpPr>
            <a:spLocks noGrp="1"/>
          </p:cNvSpPr>
          <p:nvPr>
            <p:ph type="title"/>
          </p:nvPr>
        </p:nvSpPr>
        <p:spPr/>
        <p:txBody>
          <a:bodyPr/>
          <a:lstStyle/>
          <a:p>
            <a:r>
              <a:rPr lang="en-US" dirty="0"/>
              <a:t>How to connect each &amp; every node section?</a:t>
            </a:r>
          </a:p>
        </p:txBody>
      </p:sp>
      <p:sp>
        <p:nvSpPr>
          <p:cNvPr id="4" name="Footer Placeholder 3">
            <a:extLst>
              <a:ext uri="{FF2B5EF4-FFF2-40B4-BE49-F238E27FC236}">
                <a16:creationId xmlns:a16="http://schemas.microsoft.com/office/drawing/2014/main" id="{BA5080E6-2106-321F-2B7F-D9E877D35B3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EFC6416B-E1EA-8B41-1FD3-DD655BFD814A}"/>
              </a:ext>
            </a:extLst>
          </p:cNvPr>
          <p:cNvSpPr>
            <a:spLocks noGrp="1"/>
          </p:cNvSpPr>
          <p:nvPr>
            <p:ph type="sldNum" sz="quarter" idx="12"/>
          </p:nvPr>
        </p:nvSpPr>
        <p:spPr/>
        <p:txBody>
          <a:bodyPr/>
          <a:lstStyle/>
          <a:p>
            <a:fld id="{98783A6C-F2E5-470E-8F07-6DF2D28172F3}" type="slidenum">
              <a:rPr lang="en-US" smtClean="0"/>
              <a:t>17</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1A6784-EC3F-B869-2951-68929E2E825A}"/>
                  </a:ext>
                </a:extLst>
              </p:cNvPr>
              <p:cNvSpPr txBox="1"/>
              <p:nvPr/>
            </p:nvSpPr>
            <p:spPr>
              <a:xfrm>
                <a:off x="2591066" y="874832"/>
                <a:ext cx="46762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𝑉𝐿𝑁</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𝐴</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𝐵</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oMath>
                  </m:oMathPara>
                </a14:m>
                <a:endParaRPr lang="en-US" sz="2000" dirty="0">
                  <a:solidFill>
                    <a:srgbClr val="FF0000"/>
                  </a:solidFill>
                </a:endParaRPr>
              </a:p>
            </p:txBody>
          </p:sp>
        </mc:Choice>
        <mc:Fallback xmlns="">
          <p:sp>
            <p:nvSpPr>
              <p:cNvPr id="6" name="TextBox 5">
                <a:extLst>
                  <a:ext uri="{FF2B5EF4-FFF2-40B4-BE49-F238E27FC236}">
                    <a16:creationId xmlns:a16="http://schemas.microsoft.com/office/drawing/2014/main" id="{321A6784-EC3F-B869-2951-68929E2E825A}"/>
                  </a:ext>
                </a:extLst>
              </p:cNvPr>
              <p:cNvSpPr txBox="1">
                <a:spLocks noRot="1" noChangeAspect="1" noMove="1" noResize="1" noEditPoints="1" noAdjustHandles="1" noChangeArrowheads="1" noChangeShapeType="1" noTextEdit="1"/>
              </p:cNvSpPr>
              <p:nvPr/>
            </p:nvSpPr>
            <p:spPr>
              <a:xfrm>
                <a:off x="2591066" y="874832"/>
                <a:ext cx="4676217" cy="307777"/>
              </a:xfrm>
              <a:prstGeom prst="rect">
                <a:avLst/>
              </a:prstGeom>
              <a:blipFill>
                <a:blip r:embed="rId2"/>
                <a:stretch>
                  <a:fillRect l="-1434" t="-2000" b="-38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CC18F96-45DD-A72F-95F8-921604158C5D}"/>
              </a:ext>
            </a:extLst>
          </p:cNvPr>
          <p:cNvSpPr/>
          <p:nvPr/>
        </p:nvSpPr>
        <p:spPr>
          <a:xfrm>
            <a:off x="671396" y="814030"/>
            <a:ext cx="1829347" cy="400110"/>
          </a:xfrm>
          <a:prstGeom prst="rect">
            <a:avLst/>
          </a:prstGeom>
        </p:spPr>
        <p:txBody>
          <a:bodyPr wrap="none">
            <a:spAutoFit/>
          </a:bodyPr>
          <a:lstStyle/>
          <a:p>
            <a:r>
              <a:rPr lang="en-US" sz="2000" dirty="0">
                <a:solidFill>
                  <a:srgbClr val="FF0000"/>
                </a:solidFill>
              </a:rPr>
              <a:t>Forward sweep: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15C063-A6ED-A87D-8D46-6D700C823A81}"/>
                  </a:ext>
                </a:extLst>
              </p:cNvPr>
              <p:cNvSpPr txBox="1"/>
              <p:nvPr/>
            </p:nvSpPr>
            <p:spPr>
              <a:xfrm>
                <a:off x="2855695" y="1620528"/>
                <a:ext cx="4293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𝑐</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𝑑</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oMath>
                  </m:oMathPara>
                </a14:m>
                <a:endParaRPr lang="en-US" sz="2000" dirty="0">
                  <a:solidFill>
                    <a:srgbClr val="FF0000"/>
                  </a:solidFill>
                </a:endParaRPr>
              </a:p>
            </p:txBody>
          </p:sp>
        </mc:Choice>
        <mc:Fallback xmlns="">
          <p:sp>
            <p:nvSpPr>
              <p:cNvPr id="8" name="TextBox 7">
                <a:extLst>
                  <a:ext uri="{FF2B5EF4-FFF2-40B4-BE49-F238E27FC236}">
                    <a16:creationId xmlns:a16="http://schemas.microsoft.com/office/drawing/2014/main" id="{8915C063-A6ED-A87D-8D46-6D700C823A81}"/>
                  </a:ext>
                </a:extLst>
              </p:cNvPr>
              <p:cNvSpPr txBox="1">
                <a:spLocks noRot="1" noChangeAspect="1" noMove="1" noResize="1" noEditPoints="1" noAdjustHandles="1" noChangeArrowheads="1" noChangeShapeType="1" noTextEdit="1"/>
              </p:cNvSpPr>
              <p:nvPr/>
            </p:nvSpPr>
            <p:spPr>
              <a:xfrm>
                <a:off x="2855695" y="1620528"/>
                <a:ext cx="4293483" cy="307777"/>
              </a:xfrm>
              <a:prstGeom prst="rect">
                <a:avLst/>
              </a:prstGeom>
              <a:blipFill>
                <a:blip r:embed="rId3"/>
                <a:stretch>
                  <a:fillRect l="-1560" b="-380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94AC9110-AA67-88F6-BDA5-B7D35A3EB68B}"/>
              </a:ext>
            </a:extLst>
          </p:cNvPr>
          <p:cNvSpPr/>
          <p:nvPr/>
        </p:nvSpPr>
        <p:spPr>
          <a:xfrm>
            <a:off x="671396" y="1581487"/>
            <a:ext cx="2000869" cy="400110"/>
          </a:xfrm>
          <a:prstGeom prst="rect">
            <a:avLst/>
          </a:prstGeom>
        </p:spPr>
        <p:txBody>
          <a:bodyPr wrap="none">
            <a:spAutoFit/>
          </a:bodyPr>
          <a:lstStyle/>
          <a:p>
            <a:r>
              <a:rPr lang="en-US" sz="2000" dirty="0">
                <a:solidFill>
                  <a:srgbClr val="FF0000"/>
                </a:solidFill>
              </a:rPr>
              <a:t>Backward sweep:</a:t>
            </a:r>
            <a:endParaRPr lang="en-US" sz="1800" dirty="0">
              <a:solidFill>
                <a:srgbClr val="FF0000"/>
              </a:solidFill>
            </a:endParaRPr>
          </a:p>
        </p:txBody>
      </p:sp>
      <p:sp>
        <p:nvSpPr>
          <p:cNvPr id="11" name="TextBox 10">
            <a:extLst>
              <a:ext uri="{FF2B5EF4-FFF2-40B4-BE49-F238E27FC236}">
                <a16:creationId xmlns:a16="http://schemas.microsoft.com/office/drawing/2014/main" id="{37B4AE2F-299C-2E61-9013-F271449AA1FB}"/>
              </a:ext>
            </a:extLst>
          </p:cNvPr>
          <p:cNvSpPr txBox="1"/>
          <p:nvPr/>
        </p:nvSpPr>
        <p:spPr>
          <a:xfrm>
            <a:off x="8215196" y="855131"/>
            <a:ext cx="482824" cy="400110"/>
          </a:xfrm>
          <a:prstGeom prst="rect">
            <a:avLst/>
          </a:prstGeom>
          <a:noFill/>
        </p:spPr>
        <p:txBody>
          <a:bodyPr wrap="none" rtlCol="0">
            <a:spAutoFit/>
          </a:bodyPr>
          <a:lstStyle/>
          <a:p>
            <a:r>
              <a:rPr lang="en-US" sz="2000" dirty="0">
                <a:solidFill>
                  <a:srgbClr val="FF0000"/>
                </a:solidFill>
              </a:rPr>
              <a:t>(1)</a:t>
            </a:r>
          </a:p>
        </p:txBody>
      </p:sp>
      <p:sp>
        <p:nvSpPr>
          <p:cNvPr id="12" name="TextBox 11">
            <a:extLst>
              <a:ext uri="{FF2B5EF4-FFF2-40B4-BE49-F238E27FC236}">
                <a16:creationId xmlns:a16="http://schemas.microsoft.com/office/drawing/2014/main" id="{DDEB2013-45B7-E9A0-F150-C3956F7CEA10}"/>
              </a:ext>
            </a:extLst>
          </p:cNvPr>
          <p:cNvSpPr txBox="1"/>
          <p:nvPr/>
        </p:nvSpPr>
        <p:spPr>
          <a:xfrm>
            <a:off x="8215196" y="1596055"/>
            <a:ext cx="482824" cy="400110"/>
          </a:xfrm>
          <a:prstGeom prst="rect">
            <a:avLst/>
          </a:prstGeom>
          <a:noFill/>
        </p:spPr>
        <p:txBody>
          <a:bodyPr wrap="none" rtlCol="0">
            <a:spAutoFit/>
          </a:bodyPr>
          <a:lstStyle/>
          <a:p>
            <a:r>
              <a:rPr lang="en-US" sz="2000" dirty="0">
                <a:solidFill>
                  <a:srgbClr val="FF0000"/>
                </a:solidFill>
              </a:rPr>
              <a:t>(2)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7CD09F-23AD-5700-02EA-B0D286EE62F1}"/>
                  </a:ext>
                </a:extLst>
              </p:cNvPr>
              <p:cNvSpPr txBox="1"/>
              <p:nvPr/>
            </p:nvSpPr>
            <p:spPr>
              <a:xfrm>
                <a:off x="545785" y="2206145"/>
                <a:ext cx="5612284" cy="575607"/>
              </a:xfrm>
              <a:prstGeom prst="rect">
                <a:avLst/>
              </a:prstGeom>
              <a:noFill/>
            </p:spPr>
            <p:txBody>
              <a:bodyPr wrap="square">
                <a:spAutoFit/>
              </a:bodyPr>
              <a:lstStyle/>
              <a:p>
                <a:pPr algn="ctr"/>
                <a:r>
                  <a:rPr lang="en-US" sz="2000" b="1" dirty="0">
                    <a:effectLst/>
                    <a:latin typeface="+mn-lt"/>
                    <a:ea typeface="Calibri" panose="020F0502020204030204" pitchFamily="34" charset="0"/>
                    <a:cs typeface="Times New Roman" panose="02020603050405020304" pitchFamily="18" charset="0"/>
                  </a:rPr>
                  <a:t>For </a:t>
                </a:r>
                <a:r>
                  <a:rPr lang="en-US" sz="2000" b="1" dirty="0">
                    <a:latin typeface="+mn-lt"/>
                    <a:ea typeface="Calibri" panose="020F0502020204030204" pitchFamily="34" charset="0"/>
                    <a:cs typeface="Times New Roman" panose="02020603050405020304" pitchFamily="18" charset="0"/>
                  </a:rPr>
                  <a:t>Transformer</a:t>
                </a:r>
                <a:r>
                  <a:rPr lang="en-US" sz="2000" b="1"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b="1" i="0" smtClean="0">
                        <a:effectLst/>
                        <a:latin typeface="Cambria Math" panose="02040503050406030204" pitchFamily="18" charset="0"/>
                      </a:rPr>
                      <m:t>(</m:t>
                    </m:r>
                    <m:r>
                      <a:rPr lang="en-US" sz="2000" i="1" smtClean="0">
                        <a:effectLst/>
                        <a:latin typeface="Cambria Math" panose="02040503050406030204" pitchFamily="18" charset="0"/>
                      </a:rPr>
                      <m:t>△</m:t>
                    </m:r>
                    <m:r>
                      <m:rPr>
                        <m:sty m:val="p"/>
                      </m:rPr>
                      <a:rPr lang="en-US" sz="2000" b="0" i="0" smtClean="0">
                        <a:effectLst/>
                        <a:latin typeface="Cambria Math" panose="02040503050406030204" pitchFamily="18" charset="0"/>
                      </a:rPr>
                      <m:t>Grounded</m:t>
                    </m:r>
                    <m:r>
                      <a:rPr lang="en-US" sz="2000" b="0" i="0" smtClean="0">
                        <a:effectLst/>
                        <a:latin typeface="Cambria Math" panose="02040503050406030204" pitchFamily="18" charset="0"/>
                      </a:rPr>
                      <m:t> −</m:t>
                    </m:r>
                    <m:r>
                      <m:rPr>
                        <m:sty m:val="p"/>
                      </m:rPr>
                      <a:rPr lang="en-US" sz="2000" b="0" i="0" smtClean="0">
                        <a:effectLst/>
                        <a:latin typeface="Cambria Math" panose="02040503050406030204" pitchFamily="18" charset="0"/>
                      </a:rPr>
                      <m:t>Y</m:t>
                    </m:r>
                  </m:oMath>
                </a14:m>
                <a:r>
                  <a:rPr lang="en-US" sz="2000" dirty="0">
                    <a:latin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Step-down):</a:t>
                </a:r>
              </a:p>
              <a:p>
                <a:pPr marL="0" marR="0">
                  <a:lnSpc>
                    <a:spcPts val="1200"/>
                  </a:lnSpc>
                  <a:spcBef>
                    <a:spcPts val="0"/>
                  </a:spcBef>
                  <a:spcAft>
                    <a:spcPts val="1200"/>
                  </a:spcAft>
                </a:pPr>
                <a:r>
                  <a:rPr lang="en-US" sz="2000" b="1" dirty="0">
                    <a:effectLst/>
                    <a:latin typeface="+mn-lt"/>
                    <a:ea typeface="Calibri" panose="020F0502020204030204" pitchFamily="34" charset="0"/>
                    <a:cs typeface="Times New Roman" panose="02020603050405020304" pitchFamily="18" charset="0"/>
                  </a:rPr>
                  <a:t> </a:t>
                </a:r>
              </a:p>
            </p:txBody>
          </p:sp>
        </mc:Choice>
        <mc:Fallback xmlns="">
          <p:sp>
            <p:nvSpPr>
              <p:cNvPr id="15" name="TextBox 14">
                <a:extLst>
                  <a:ext uri="{FF2B5EF4-FFF2-40B4-BE49-F238E27FC236}">
                    <a16:creationId xmlns:a16="http://schemas.microsoft.com/office/drawing/2014/main" id="{147CD09F-23AD-5700-02EA-B0D286EE62F1}"/>
                  </a:ext>
                </a:extLst>
              </p:cNvPr>
              <p:cNvSpPr txBox="1">
                <a:spLocks noRot="1" noChangeAspect="1" noMove="1" noResize="1" noEditPoints="1" noAdjustHandles="1" noChangeArrowheads="1" noChangeShapeType="1" noTextEdit="1"/>
              </p:cNvSpPr>
              <p:nvPr/>
            </p:nvSpPr>
            <p:spPr>
              <a:xfrm>
                <a:off x="545785" y="2206145"/>
                <a:ext cx="5612284" cy="575607"/>
              </a:xfrm>
              <a:prstGeom prst="rect">
                <a:avLst/>
              </a:prstGeom>
              <a:blipFill>
                <a:blip r:embed="rId4"/>
                <a:stretch>
                  <a:fillRect t="-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AA37AC-922F-E631-092D-224E393B11AD}"/>
                  </a:ext>
                </a:extLst>
              </p:cNvPr>
              <p:cNvSpPr txBox="1"/>
              <p:nvPr/>
            </p:nvSpPr>
            <p:spPr>
              <a:xfrm>
                <a:off x="179840" y="2674966"/>
                <a:ext cx="4526733" cy="8452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𝐴</m:t>
                          </m:r>
                        </m:e>
                      </m:d>
                      <m:r>
                        <a:rPr lang="en-US" sz="2000" i="0">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𝑡</m:t>
                              </m:r>
                            </m:sub>
                          </m:sSub>
                        </m:den>
                      </m:f>
                      <m:d>
                        <m:dPr>
                          <m:begChr m:val="["/>
                          <m:endChr m:val="]"/>
                          <m:ctrlPr>
                            <a:rPr lang="en-US" sz="2000" i="1">
                              <a:solidFill>
                                <a:srgbClr val="000000"/>
                              </a:solidFill>
                              <a:latin typeface="Cambria Math" panose="02040503050406030204" pitchFamily="18" charset="0"/>
                            </a:rPr>
                          </m:ctrlPr>
                        </m:dPr>
                        <m:e>
                          <m:m>
                            <m:mPr>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1</m:t>
                                </m:r>
                              </m:e>
                            </m:mr>
                          </m:m>
                        </m:e>
                      </m:d>
                    </m:oMath>
                  </m:oMathPara>
                </a14:m>
                <a:endParaRPr lang="en-US" sz="2000" dirty="0"/>
              </a:p>
            </p:txBody>
          </p:sp>
        </mc:Choice>
        <mc:Fallback xmlns="">
          <p:sp>
            <p:nvSpPr>
              <p:cNvPr id="19" name="TextBox 18">
                <a:extLst>
                  <a:ext uri="{FF2B5EF4-FFF2-40B4-BE49-F238E27FC236}">
                    <a16:creationId xmlns:a16="http://schemas.microsoft.com/office/drawing/2014/main" id="{E9AA37AC-922F-E631-092D-224E393B11AD}"/>
                  </a:ext>
                </a:extLst>
              </p:cNvPr>
              <p:cNvSpPr txBox="1">
                <a:spLocks noRot="1" noChangeAspect="1" noMove="1" noResize="1" noEditPoints="1" noAdjustHandles="1" noChangeArrowheads="1" noChangeShapeType="1" noTextEdit="1"/>
              </p:cNvSpPr>
              <p:nvPr/>
            </p:nvSpPr>
            <p:spPr>
              <a:xfrm>
                <a:off x="179840" y="2674966"/>
                <a:ext cx="4526733" cy="845239"/>
              </a:xfrm>
              <a:prstGeom prst="rect">
                <a:avLst/>
              </a:prstGeom>
              <a:blipFill>
                <a:blip r:embed="rId5"/>
                <a:stretch>
                  <a:fillRect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6A3587-4E6A-D393-5824-381E771A77EA}"/>
                  </a:ext>
                </a:extLst>
              </p:cNvPr>
              <p:cNvSpPr txBox="1"/>
              <p:nvPr/>
            </p:nvSpPr>
            <p:spPr>
              <a:xfrm>
                <a:off x="671396" y="3674560"/>
                <a:ext cx="2855752" cy="890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solidFill>
                                <a:srgbClr val="000000"/>
                              </a:solidFill>
                              <a:latin typeface="Cambria Math" panose="02040503050406030204" pitchFamily="18" charset="0"/>
                            </a:rPr>
                          </m:ctrlPr>
                        </m:dPr>
                        <m:e>
                          <m:m>
                            <m:mPr>
                              <m:mcs>
                                <m:mc>
                                  <m:mcPr>
                                    <m:count m:val="3"/>
                                    <m:mcJc m:val="center"/>
                                  </m:mcPr>
                                </m:mc>
                              </m:mcs>
                              <m:ctrlPr>
                                <a:rPr lang="en-US" sz="1600" i="1">
                                  <a:solidFill>
                                    <a:srgbClr val="000000"/>
                                  </a:solidFill>
                                  <a:latin typeface="Cambria Math" panose="02040503050406030204" pitchFamily="18" charset="0"/>
                                </a:rPr>
                              </m:ctrlPr>
                            </m:mPr>
                            <m:m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𝑡</m:t>
                                        </m:r>
                                      </m:e>
                                      <m:sub>
                                        <m:r>
                                          <a:rPr lang="en-US" sz="1600" i="1">
                                            <a:solidFill>
                                              <a:srgbClr val="000000"/>
                                            </a:solidFill>
                                            <a:latin typeface="Cambria Math" panose="02040503050406030204" pitchFamily="18" charset="0"/>
                                          </a:rPr>
                                          <m:t>𝑎</m:t>
                                        </m:r>
                                      </m:sub>
                                    </m:sSub>
                                  </m:sub>
                                </m:sSub>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𝑡</m:t>
                                        </m:r>
                                      </m:e>
                                      <m:sub>
                                        <m:r>
                                          <a:rPr lang="en-US" sz="1600" i="1">
                                            <a:solidFill>
                                              <a:srgbClr val="000000"/>
                                            </a:solidFill>
                                            <a:latin typeface="Cambria Math" panose="02040503050406030204" pitchFamily="18" charset="0"/>
                                          </a:rPr>
                                          <m:t>𝑏</m:t>
                                        </m:r>
                                      </m:sub>
                                    </m:sSub>
                                  </m:sub>
                                </m:sSub>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𝑍</m:t>
                                    </m:r>
                                  </m:e>
                                  <m: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𝑡</m:t>
                                        </m:r>
                                      </m:e>
                                      <m:sub>
                                        <m:r>
                                          <a:rPr lang="en-US" sz="1600" i="1">
                                            <a:solidFill>
                                              <a:srgbClr val="000000"/>
                                            </a:solidFill>
                                            <a:latin typeface="Cambria Math" panose="02040503050406030204" pitchFamily="18" charset="0"/>
                                          </a:rPr>
                                          <m:t>𝑐</m:t>
                                        </m:r>
                                      </m:sub>
                                    </m:sSub>
                                  </m:sub>
                                </m:sSub>
                              </m:e>
                            </m:mr>
                          </m:m>
                        </m:e>
                      </m:d>
                    </m:oMath>
                  </m:oMathPara>
                </a14:m>
                <a:endParaRPr lang="en-US" sz="1600" i="1" dirty="0"/>
              </a:p>
            </p:txBody>
          </p:sp>
        </mc:Choice>
        <mc:Fallback xmlns="">
          <p:sp>
            <p:nvSpPr>
              <p:cNvPr id="21" name="TextBox 20">
                <a:extLst>
                  <a:ext uri="{FF2B5EF4-FFF2-40B4-BE49-F238E27FC236}">
                    <a16:creationId xmlns:a16="http://schemas.microsoft.com/office/drawing/2014/main" id="{626A3587-4E6A-D393-5824-381E771A77EA}"/>
                  </a:ext>
                </a:extLst>
              </p:cNvPr>
              <p:cNvSpPr txBox="1">
                <a:spLocks noRot="1" noChangeAspect="1" noMove="1" noResize="1" noEditPoints="1" noAdjustHandles="1" noChangeArrowheads="1" noChangeShapeType="1" noTextEdit="1"/>
              </p:cNvSpPr>
              <p:nvPr/>
            </p:nvSpPr>
            <p:spPr>
              <a:xfrm>
                <a:off x="671396" y="3674560"/>
                <a:ext cx="2855752" cy="8901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00402C-E5DC-72A7-65D9-C0C63B2E19E3}"/>
                  </a:ext>
                </a:extLst>
              </p:cNvPr>
              <p:cNvSpPr txBox="1"/>
              <p:nvPr/>
            </p:nvSpPr>
            <p:spPr>
              <a:xfrm>
                <a:off x="835617" y="4719095"/>
                <a:ext cx="144229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i="1">
                              <a:latin typeface="Cambria Math" panose="02040503050406030204" pitchFamily="18" charset="0"/>
                            </a:rPr>
                            <m:t>𝑐</m:t>
                          </m:r>
                        </m:e>
                      </m:d>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i="0">
                              <a:latin typeface="Cambria Math" panose="02040503050406030204" pitchFamily="18" charset="0"/>
                            </a:rPr>
                            <m:t>0</m:t>
                          </m:r>
                        </m:e>
                      </m:d>
                    </m:oMath>
                  </m:oMathPara>
                </a14:m>
                <a:endParaRPr lang="en-US" sz="1600" dirty="0"/>
              </a:p>
            </p:txBody>
          </p:sp>
        </mc:Choice>
        <mc:Fallback xmlns="">
          <p:sp>
            <p:nvSpPr>
              <p:cNvPr id="23" name="TextBox 22">
                <a:extLst>
                  <a:ext uri="{FF2B5EF4-FFF2-40B4-BE49-F238E27FC236}">
                    <a16:creationId xmlns:a16="http://schemas.microsoft.com/office/drawing/2014/main" id="{8600402C-E5DC-72A7-65D9-C0C63B2E19E3}"/>
                  </a:ext>
                </a:extLst>
              </p:cNvPr>
              <p:cNvSpPr txBox="1">
                <a:spLocks noRot="1" noChangeAspect="1" noMove="1" noResize="1" noEditPoints="1" noAdjustHandles="1" noChangeArrowheads="1" noChangeShapeType="1" noTextEdit="1"/>
              </p:cNvSpPr>
              <p:nvPr/>
            </p:nvSpPr>
            <p:spPr>
              <a:xfrm>
                <a:off x="835617" y="4719095"/>
                <a:ext cx="1442293"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93972C9-F18D-7558-9351-8975070A77ED}"/>
                  </a:ext>
                </a:extLst>
              </p:cNvPr>
              <p:cNvSpPr txBox="1"/>
              <p:nvPr/>
            </p:nvSpPr>
            <p:spPr>
              <a:xfrm>
                <a:off x="915874" y="5180530"/>
                <a:ext cx="2611274" cy="7435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i="1">
                              <a:latin typeface="Cambria Math" panose="02040503050406030204" pitchFamily="18" charset="0"/>
                            </a:rPr>
                            <m:t>𝑑</m:t>
                          </m:r>
                        </m:e>
                      </m:d>
                      <m:r>
                        <a:rPr lang="en-US" sz="1600" i="0">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m:t>
                          </m:r>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𝑛</m:t>
                              </m:r>
                            </m:e>
                            <m:sub>
                              <m:r>
                                <a:rPr lang="en-US" sz="1600" i="1">
                                  <a:solidFill>
                                    <a:srgbClr val="000000"/>
                                  </a:solidFill>
                                  <a:latin typeface="Cambria Math" panose="02040503050406030204" pitchFamily="18" charset="0"/>
                                </a:rPr>
                                <m:t>𝑡</m:t>
                              </m:r>
                            </m:sub>
                          </m:sSub>
                        </m:den>
                      </m:f>
                      <m:d>
                        <m:dPr>
                          <m:begChr m:val="["/>
                          <m:endChr m:val="]"/>
                          <m:ctrlPr>
                            <a:rPr lang="en-US" sz="1600" i="1">
                              <a:solidFill>
                                <a:srgbClr val="000000"/>
                              </a:solidFill>
                              <a:latin typeface="Cambria Math" panose="02040503050406030204" pitchFamily="18" charset="0"/>
                            </a:rPr>
                          </m:ctrlPr>
                        </m:dPr>
                        <m:e>
                          <m:m>
                            <m:mPr>
                              <m:mcs>
                                <m:mc>
                                  <m:mcPr>
                                    <m:count m:val="3"/>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−1</m:t>
                                </m:r>
                              </m:e>
                            </m:mr>
                            <m:mr>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25" name="TextBox 24">
                <a:extLst>
                  <a:ext uri="{FF2B5EF4-FFF2-40B4-BE49-F238E27FC236}">
                    <a16:creationId xmlns:a16="http://schemas.microsoft.com/office/drawing/2014/main" id="{993972C9-F18D-7558-9351-8975070A77ED}"/>
                  </a:ext>
                </a:extLst>
              </p:cNvPr>
              <p:cNvSpPr txBox="1">
                <a:spLocks noRot="1" noChangeAspect="1" noMove="1" noResize="1" noEditPoints="1" noAdjustHandles="1" noChangeArrowheads="1" noChangeShapeType="1" noTextEdit="1"/>
              </p:cNvSpPr>
              <p:nvPr/>
            </p:nvSpPr>
            <p:spPr>
              <a:xfrm>
                <a:off x="915874" y="5180530"/>
                <a:ext cx="2611274" cy="74353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5F32B3-075A-2763-28AE-593DE3290D07}"/>
                  </a:ext>
                </a:extLst>
              </p:cNvPr>
              <p:cNvSpPr txBox="1"/>
              <p:nvPr/>
            </p:nvSpPr>
            <p:spPr>
              <a:xfrm>
                <a:off x="4572000" y="3784670"/>
                <a:ext cx="3900604" cy="619721"/>
              </a:xfrm>
              <a:prstGeom prst="rect">
                <a:avLst/>
              </a:prstGeom>
              <a:noFill/>
            </p:spPr>
            <p:txBody>
              <a:bodyPr wrap="square">
                <a:spAutoFit/>
              </a:bodyPr>
              <a:lstStyle/>
              <a:p>
                <a:r>
                  <a:rPr kumimoji="0" lang="en-US" sz="2000" b="0" u="none" strike="noStrike" kern="1200" cap="none" spc="0" normalizeH="0" baseline="0" noProof="0" dirty="0">
                    <a:ln>
                      <a:noFill/>
                    </a:ln>
                    <a:solidFill>
                      <a:srgbClr val="000000"/>
                    </a:solidFill>
                    <a:effectLst/>
                    <a:uLnTx/>
                    <a:uFillTx/>
                  </a:rPr>
                  <a:t>Where, </a:t>
                </a:r>
                <a14:m>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𝑛</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𝑡</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𝑉𝐿</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𝐿</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𝑟𝑎𝑡𝑒𝑑</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 </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𝑝𝑟𝑖𝑚𝑎𝑟𝑦</m:t>
                            </m:r>
                          </m:sub>
                        </m:sSub>
                      </m:num>
                      <m:den>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𝑉𝐿</m:t>
                        </m:r>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𝑁</m:t>
                            </m:r>
                          </m:e>
                          <m: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𝑟𝑎𝑡𝑒𝑑</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 </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rPr>
                              <m:t>𝑠𝑒𝑐𝑜𝑛𝑑𝑎𝑟𝑦</m:t>
                            </m:r>
                          </m:sub>
                        </m:sSub>
                      </m:den>
                    </m:f>
                  </m:oMath>
                </a14:m>
                <a:endParaRPr lang="en-US" sz="2000" dirty="0"/>
              </a:p>
            </p:txBody>
          </p:sp>
        </mc:Choice>
        <mc:Fallback xmlns="">
          <p:sp>
            <p:nvSpPr>
              <p:cNvPr id="9" name="TextBox 8">
                <a:extLst>
                  <a:ext uri="{FF2B5EF4-FFF2-40B4-BE49-F238E27FC236}">
                    <a16:creationId xmlns:a16="http://schemas.microsoft.com/office/drawing/2014/main" id="{C85F32B3-075A-2763-28AE-593DE3290D07}"/>
                  </a:ext>
                </a:extLst>
              </p:cNvPr>
              <p:cNvSpPr txBox="1">
                <a:spLocks noRot="1" noChangeAspect="1" noMove="1" noResize="1" noEditPoints="1" noAdjustHandles="1" noChangeArrowheads="1" noChangeShapeType="1" noTextEdit="1"/>
              </p:cNvSpPr>
              <p:nvPr/>
            </p:nvSpPr>
            <p:spPr>
              <a:xfrm>
                <a:off x="4572000" y="3784670"/>
                <a:ext cx="3900604" cy="619721"/>
              </a:xfrm>
              <a:prstGeom prst="rect">
                <a:avLst/>
              </a:prstGeom>
              <a:blipFill>
                <a:blip r:embed="rId9"/>
                <a:stretch>
                  <a:fillRect l="-1563"/>
                </a:stretch>
              </a:blipFill>
            </p:spPr>
            <p:txBody>
              <a:bodyPr/>
              <a:lstStyle/>
              <a:p>
                <a:r>
                  <a:rPr lang="en-US">
                    <a:noFill/>
                  </a:rPr>
                  <a:t> </a:t>
                </a:r>
              </a:p>
            </p:txBody>
          </p:sp>
        </mc:Fallback>
      </mc:AlternateContent>
    </p:spTree>
    <p:extLst>
      <p:ext uri="{BB962C8B-B14F-4D97-AF65-F5344CB8AC3E}">
        <p14:creationId xmlns:p14="http://schemas.microsoft.com/office/powerpoint/2010/main" val="172279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C7C-5312-E6B3-AF7B-FF5B4098CDA9}"/>
              </a:ext>
            </a:extLst>
          </p:cNvPr>
          <p:cNvSpPr>
            <a:spLocks noGrp="1"/>
          </p:cNvSpPr>
          <p:nvPr>
            <p:ph type="title"/>
          </p:nvPr>
        </p:nvSpPr>
        <p:spPr/>
        <p:txBody>
          <a:bodyPr/>
          <a:lstStyle/>
          <a:p>
            <a:r>
              <a:rPr lang="en-US" dirty="0"/>
              <a:t>How to connect each &amp; every node section?</a:t>
            </a:r>
          </a:p>
        </p:txBody>
      </p:sp>
      <p:sp>
        <p:nvSpPr>
          <p:cNvPr id="4" name="Footer Placeholder 3">
            <a:extLst>
              <a:ext uri="{FF2B5EF4-FFF2-40B4-BE49-F238E27FC236}">
                <a16:creationId xmlns:a16="http://schemas.microsoft.com/office/drawing/2014/main" id="{BA5080E6-2106-321F-2B7F-D9E877D35B3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EFC6416B-E1EA-8B41-1FD3-DD655BFD814A}"/>
              </a:ext>
            </a:extLst>
          </p:cNvPr>
          <p:cNvSpPr>
            <a:spLocks noGrp="1"/>
          </p:cNvSpPr>
          <p:nvPr>
            <p:ph type="sldNum" sz="quarter" idx="12"/>
          </p:nvPr>
        </p:nvSpPr>
        <p:spPr/>
        <p:txBody>
          <a:bodyPr/>
          <a:lstStyle/>
          <a:p>
            <a:fld id="{98783A6C-F2E5-470E-8F07-6DF2D28172F3}" type="slidenum">
              <a:rPr lang="en-US" smtClean="0"/>
              <a:t>18</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1A6784-EC3F-B869-2951-68929E2E825A}"/>
                  </a:ext>
                </a:extLst>
              </p:cNvPr>
              <p:cNvSpPr txBox="1"/>
              <p:nvPr/>
            </p:nvSpPr>
            <p:spPr>
              <a:xfrm>
                <a:off x="2591066" y="874832"/>
                <a:ext cx="46762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𝑉𝐿𝑁</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𝐴</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𝐵</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oMath>
                  </m:oMathPara>
                </a14:m>
                <a:endParaRPr lang="en-US" sz="2000" dirty="0">
                  <a:solidFill>
                    <a:srgbClr val="FF0000"/>
                  </a:solidFill>
                </a:endParaRPr>
              </a:p>
            </p:txBody>
          </p:sp>
        </mc:Choice>
        <mc:Fallback xmlns="">
          <p:sp>
            <p:nvSpPr>
              <p:cNvPr id="6" name="TextBox 5">
                <a:extLst>
                  <a:ext uri="{FF2B5EF4-FFF2-40B4-BE49-F238E27FC236}">
                    <a16:creationId xmlns:a16="http://schemas.microsoft.com/office/drawing/2014/main" id="{321A6784-EC3F-B869-2951-68929E2E825A}"/>
                  </a:ext>
                </a:extLst>
              </p:cNvPr>
              <p:cNvSpPr txBox="1">
                <a:spLocks noRot="1" noChangeAspect="1" noMove="1" noResize="1" noEditPoints="1" noAdjustHandles="1" noChangeArrowheads="1" noChangeShapeType="1" noTextEdit="1"/>
              </p:cNvSpPr>
              <p:nvPr/>
            </p:nvSpPr>
            <p:spPr>
              <a:xfrm>
                <a:off x="2591066" y="874832"/>
                <a:ext cx="4676217" cy="307777"/>
              </a:xfrm>
              <a:prstGeom prst="rect">
                <a:avLst/>
              </a:prstGeom>
              <a:blipFill>
                <a:blip r:embed="rId2"/>
                <a:stretch>
                  <a:fillRect l="-1434" t="-2000" b="-38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CC18F96-45DD-A72F-95F8-921604158C5D}"/>
              </a:ext>
            </a:extLst>
          </p:cNvPr>
          <p:cNvSpPr/>
          <p:nvPr/>
        </p:nvSpPr>
        <p:spPr>
          <a:xfrm>
            <a:off x="671396" y="814030"/>
            <a:ext cx="1829347" cy="400110"/>
          </a:xfrm>
          <a:prstGeom prst="rect">
            <a:avLst/>
          </a:prstGeom>
        </p:spPr>
        <p:txBody>
          <a:bodyPr wrap="none">
            <a:spAutoFit/>
          </a:bodyPr>
          <a:lstStyle/>
          <a:p>
            <a:r>
              <a:rPr lang="en-US" sz="2000" dirty="0">
                <a:solidFill>
                  <a:srgbClr val="FF0000"/>
                </a:solidFill>
              </a:rPr>
              <a:t>Forward sweep: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15C063-A6ED-A87D-8D46-6D700C823A81}"/>
                  </a:ext>
                </a:extLst>
              </p:cNvPr>
              <p:cNvSpPr txBox="1"/>
              <p:nvPr/>
            </p:nvSpPr>
            <p:spPr>
              <a:xfrm>
                <a:off x="2855695" y="1620528"/>
                <a:ext cx="4293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𝑐</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𝑑</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oMath>
                  </m:oMathPara>
                </a14:m>
                <a:endParaRPr lang="en-US" sz="2000" dirty="0">
                  <a:solidFill>
                    <a:srgbClr val="FF0000"/>
                  </a:solidFill>
                </a:endParaRPr>
              </a:p>
            </p:txBody>
          </p:sp>
        </mc:Choice>
        <mc:Fallback xmlns="">
          <p:sp>
            <p:nvSpPr>
              <p:cNvPr id="8" name="TextBox 7">
                <a:extLst>
                  <a:ext uri="{FF2B5EF4-FFF2-40B4-BE49-F238E27FC236}">
                    <a16:creationId xmlns:a16="http://schemas.microsoft.com/office/drawing/2014/main" id="{8915C063-A6ED-A87D-8D46-6D700C823A81}"/>
                  </a:ext>
                </a:extLst>
              </p:cNvPr>
              <p:cNvSpPr txBox="1">
                <a:spLocks noRot="1" noChangeAspect="1" noMove="1" noResize="1" noEditPoints="1" noAdjustHandles="1" noChangeArrowheads="1" noChangeShapeType="1" noTextEdit="1"/>
              </p:cNvSpPr>
              <p:nvPr/>
            </p:nvSpPr>
            <p:spPr>
              <a:xfrm>
                <a:off x="2855695" y="1620528"/>
                <a:ext cx="4293483" cy="307777"/>
              </a:xfrm>
              <a:prstGeom prst="rect">
                <a:avLst/>
              </a:prstGeom>
              <a:blipFill>
                <a:blip r:embed="rId3"/>
                <a:stretch>
                  <a:fillRect l="-1560" b="-380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94AC9110-AA67-88F6-BDA5-B7D35A3EB68B}"/>
              </a:ext>
            </a:extLst>
          </p:cNvPr>
          <p:cNvSpPr/>
          <p:nvPr/>
        </p:nvSpPr>
        <p:spPr>
          <a:xfrm>
            <a:off x="671396" y="1581487"/>
            <a:ext cx="2000869" cy="400110"/>
          </a:xfrm>
          <a:prstGeom prst="rect">
            <a:avLst/>
          </a:prstGeom>
        </p:spPr>
        <p:txBody>
          <a:bodyPr wrap="none">
            <a:spAutoFit/>
          </a:bodyPr>
          <a:lstStyle/>
          <a:p>
            <a:r>
              <a:rPr lang="en-US" sz="2000" dirty="0">
                <a:solidFill>
                  <a:srgbClr val="FF0000"/>
                </a:solidFill>
              </a:rPr>
              <a:t>Backward sweep:</a:t>
            </a:r>
            <a:endParaRPr lang="en-US" sz="1800" dirty="0">
              <a:solidFill>
                <a:srgbClr val="FF0000"/>
              </a:solidFill>
            </a:endParaRPr>
          </a:p>
        </p:txBody>
      </p:sp>
      <p:sp>
        <p:nvSpPr>
          <p:cNvPr id="11" name="TextBox 10">
            <a:extLst>
              <a:ext uri="{FF2B5EF4-FFF2-40B4-BE49-F238E27FC236}">
                <a16:creationId xmlns:a16="http://schemas.microsoft.com/office/drawing/2014/main" id="{37B4AE2F-299C-2E61-9013-F271449AA1FB}"/>
              </a:ext>
            </a:extLst>
          </p:cNvPr>
          <p:cNvSpPr txBox="1"/>
          <p:nvPr/>
        </p:nvSpPr>
        <p:spPr>
          <a:xfrm>
            <a:off x="8215196" y="855131"/>
            <a:ext cx="482824" cy="400110"/>
          </a:xfrm>
          <a:prstGeom prst="rect">
            <a:avLst/>
          </a:prstGeom>
          <a:noFill/>
        </p:spPr>
        <p:txBody>
          <a:bodyPr wrap="none" rtlCol="0">
            <a:spAutoFit/>
          </a:bodyPr>
          <a:lstStyle/>
          <a:p>
            <a:r>
              <a:rPr lang="en-US" sz="2000" dirty="0">
                <a:solidFill>
                  <a:srgbClr val="FF0000"/>
                </a:solidFill>
              </a:rPr>
              <a:t>(1)</a:t>
            </a:r>
          </a:p>
        </p:txBody>
      </p:sp>
      <p:sp>
        <p:nvSpPr>
          <p:cNvPr id="12" name="TextBox 11">
            <a:extLst>
              <a:ext uri="{FF2B5EF4-FFF2-40B4-BE49-F238E27FC236}">
                <a16:creationId xmlns:a16="http://schemas.microsoft.com/office/drawing/2014/main" id="{DDEB2013-45B7-E9A0-F150-C3956F7CEA10}"/>
              </a:ext>
            </a:extLst>
          </p:cNvPr>
          <p:cNvSpPr txBox="1"/>
          <p:nvPr/>
        </p:nvSpPr>
        <p:spPr>
          <a:xfrm>
            <a:off x="8215196" y="1596055"/>
            <a:ext cx="482824" cy="400110"/>
          </a:xfrm>
          <a:prstGeom prst="rect">
            <a:avLst/>
          </a:prstGeom>
          <a:noFill/>
        </p:spPr>
        <p:txBody>
          <a:bodyPr wrap="none" rtlCol="0">
            <a:spAutoFit/>
          </a:bodyPr>
          <a:lstStyle/>
          <a:p>
            <a:r>
              <a:rPr lang="en-US" sz="2000" dirty="0">
                <a:solidFill>
                  <a:srgbClr val="FF0000"/>
                </a:solidFill>
              </a:rPr>
              <a:t>(2)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7CD09F-23AD-5700-02EA-B0D286EE62F1}"/>
                  </a:ext>
                </a:extLst>
              </p:cNvPr>
              <p:cNvSpPr txBox="1"/>
              <p:nvPr/>
            </p:nvSpPr>
            <p:spPr>
              <a:xfrm>
                <a:off x="4221" y="2152651"/>
                <a:ext cx="6721498" cy="575607"/>
              </a:xfrm>
              <a:prstGeom prst="rect">
                <a:avLst/>
              </a:prstGeom>
              <a:noFill/>
            </p:spPr>
            <p:txBody>
              <a:bodyPr wrap="square">
                <a:spAutoFit/>
              </a:bodyPr>
              <a:lstStyle/>
              <a:p>
                <a:pPr algn="ctr"/>
                <a:r>
                  <a:rPr lang="en-US" sz="2000" b="1" dirty="0">
                    <a:effectLst/>
                    <a:latin typeface="+mn-lt"/>
                    <a:ea typeface="Calibri" panose="020F0502020204030204" pitchFamily="34" charset="0"/>
                    <a:cs typeface="Times New Roman" panose="02020603050405020304" pitchFamily="18" charset="0"/>
                  </a:rPr>
                  <a:t>For </a:t>
                </a:r>
                <a:r>
                  <a:rPr lang="en-US" sz="2000" b="1" dirty="0">
                    <a:latin typeface="+mn-lt"/>
                    <a:ea typeface="Calibri" panose="020F0502020204030204" pitchFamily="34" charset="0"/>
                    <a:cs typeface="Times New Roman" panose="02020603050405020304" pitchFamily="18" charset="0"/>
                  </a:rPr>
                  <a:t>Volage Regulator</a:t>
                </a:r>
                <a:r>
                  <a:rPr lang="en-US" sz="2000" b="1"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𝐼𝑛</m:t>
                    </m:r>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𝐿𝑖𝑛𝑒</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𝑉𝑅</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𝑜𝑟</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𝑆𝑡𝑒𝑝</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𝑉𝑅</m:t>
                    </m:r>
                  </m:oMath>
                </a14:m>
                <a:r>
                  <a:rPr lang="en-US" sz="1800" i="1" dirty="0">
                    <a:effectLst/>
                    <a:latin typeface="Times New Roman" panose="02020603050405020304" pitchFamily="18" charset="0"/>
                    <a:cs typeface="Times New Roman" panose="02020603050405020304" pitchFamily="18" charset="0"/>
                  </a:rPr>
                  <a:t>):</a:t>
                </a:r>
              </a:p>
              <a:p>
                <a:pPr marL="0" marR="0">
                  <a:lnSpc>
                    <a:spcPts val="1200"/>
                  </a:lnSpc>
                  <a:spcBef>
                    <a:spcPts val="0"/>
                  </a:spcBef>
                  <a:spcAft>
                    <a:spcPts val="1200"/>
                  </a:spcAft>
                </a:pPr>
                <a:r>
                  <a:rPr lang="en-US" sz="2000" b="1" dirty="0">
                    <a:effectLst/>
                    <a:latin typeface="+mn-lt"/>
                    <a:ea typeface="Calibri" panose="020F0502020204030204" pitchFamily="34" charset="0"/>
                    <a:cs typeface="Times New Roman" panose="02020603050405020304" pitchFamily="18" charset="0"/>
                  </a:rPr>
                  <a:t> </a:t>
                </a:r>
              </a:p>
            </p:txBody>
          </p:sp>
        </mc:Choice>
        <mc:Fallback xmlns="">
          <p:sp>
            <p:nvSpPr>
              <p:cNvPr id="15" name="TextBox 14">
                <a:extLst>
                  <a:ext uri="{FF2B5EF4-FFF2-40B4-BE49-F238E27FC236}">
                    <a16:creationId xmlns:a16="http://schemas.microsoft.com/office/drawing/2014/main" id="{147CD09F-23AD-5700-02EA-B0D286EE62F1}"/>
                  </a:ext>
                </a:extLst>
              </p:cNvPr>
              <p:cNvSpPr txBox="1">
                <a:spLocks noRot="1" noChangeAspect="1" noMove="1" noResize="1" noEditPoints="1" noAdjustHandles="1" noChangeArrowheads="1" noChangeShapeType="1" noTextEdit="1"/>
              </p:cNvSpPr>
              <p:nvPr/>
            </p:nvSpPr>
            <p:spPr>
              <a:xfrm>
                <a:off x="4221" y="2152651"/>
                <a:ext cx="6721498" cy="575607"/>
              </a:xfrm>
              <a:prstGeom prst="rect">
                <a:avLst/>
              </a:prstGeom>
              <a:blipFill>
                <a:blip r:embed="rId4"/>
                <a:stretch>
                  <a:fillRect t="-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AA37AC-922F-E631-092D-224E393B11AD}"/>
                  </a:ext>
                </a:extLst>
              </p:cNvPr>
              <p:cNvSpPr txBox="1"/>
              <p:nvPr/>
            </p:nvSpPr>
            <p:spPr>
              <a:xfrm>
                <a:off x="142262" y="2612289"/>
                <a:ext cx="4526733" cy="1107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𝐴</m:t>
                          </m:r>
                        </m:e>
                      </m:d>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𝑎</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𝑎</m:t>
                                        </m:r>
                                      </m:sub>
                                    </m:sSub>
                                  </m:sub>
                                </m:sSub>
                                <m:r>
                                  <a:rPr lang="en-US" sz="2000" b="0" i="1" smtClean="0">
                                    <a:latin typeface="Cambria Math" panose="02040503050406030204" pitchFamily="18" charset="0"/>
                                  </a:rPr>
                                  <m:t> </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𝑎</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𝑏</m:t>
                                        </m:r>
                                      </m:sub>
                                    </m:sSub>
                                  </m:sub>
                                </m:sSub>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𝑐</m:t>
                                        </m:r>
                                      </m:sub>
                                    </m:sSub>
                                  </m:sub>
                                </m:sSub>
                              </m:e>
                            </m:mr>
                          </m:m>
                        </m:e>
                      </m:d>
                    </m:oMath>
                  </m:oMathPara>
                </a14:m>
                <a:endParaRPr lang="en-US" sz="2000" dirty="0"/>
              </a:p>
            </p:txBody>
          </p:sp>
        </mc:Choice>
        <mc:Fallback xmlns="">
          <p:sp>
            <p:nvSpPr>
              <p:cNvPr id="19" name="TextBox 18">
                <a:extLst>
                  <a:ext uri="{FF2B5EF4-FFF2-40B4-BE49-F238E27FC236}">
                    <a16:creationId xmlns:a16="http://schemas.microsoft.com/office/drawing/2014/main" id="{E9AA37AC-922F-E631-092D-224E393B11AD}"/>
                  </a:ext>
                </a:extLst>
              </p:cNvPr>
              <p:cNvSpPr txBox="1">
                <a:spLocks noRot="1" noChangeAspect="1" noMove="1" noResize="1" noEditPoints="1" noAdjustHandles="1" noChangeArrowheads="1" noChangeShapeType="1" noTextEdit="1"/>
              </p:cNvSpPr>
              <p:nvPr/>
            </p:nvSpPr>
            <p:spPr>
              <a:xfrm>
                <a:off x="142262" y="2612289"/>
                <a:ext cx="4526733" cy="11079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6A3587-4E6A-D393-5824-381E771A77EA}"/>
                  </a:ext>
                </a:extLst>
              </p:cNvPr>
              <p:cNvSpPr txBox="1"/>
              <p:nvPr/>
            </p:nvSpPr>
            <p:spPr>
              <a:xfrm>
                <a:off x="313776" y="3956613"/>
                <a:ext cx="1726144"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latin typeface="Cambria Math" panose="02040503050406030204" pitchFamily="18" charset="0"/>
                            </a:rPr>
                          </m:ctrlPr>
                        </m:dPr>
                        <m:e>
                          <m:r>
                            <a:rPr lang="en-US" sz="1600">
                              <a:latin typeface="Cambria Math" panose="02040503050406030204" pitchFamily="18" charset="0"/>
                            </a:rPr>
                            <m:t>0</m:t>
                          </m:r>
                        </m:e>
                      </m:d>
                    </m:oMath>
                  </m:oMathPara>
                </a14:m>
                <a:endParaRPr lang="en-US" sz="1600" i="1" dirty="0"/>
              </a:p>
            </p:txBody>
          </p:sp>
        </mc:Choice>
        <mc:Fallback xmlns="">
          <p:sp>
            <p:nvSpPr>
              <p:cNvPr id="21" name="TextBox 20">
                <a:extLst>
                  <a:ext uri="{FF2B5EF4-FFF2-40B4-BE49-F238E27FC236}">
                    <a16:creationId xmlns:a16="http://schemas.microsoft.com/office/drawing/2014/main" id="{626A3587-4E6A-D393-5824-381E771A77EA}"/>
                  </a:ext>
                </a:extLst>
              </p:cNvPr>
              <p:cNvSpPr txBox="1">
                <a:spLocks noRot="1" noChangeAspect="1" noMove="1" noResize="1" noEditPoints="1" noAdjustHandles="1" noChangeArrowheads="1" noChangeShapeType="1" noTextEdit="1"/>
              </p:cNvSpPr>
              <p:nvPr/>
            </p:nvSpPr>
            <p:spPr>
              <a:xfrm>
                <a:off x="313776" y="3956613"/>
                <a:ext cx="1726144" cy="338554"/>
              </a:xfrm>
              <a:prstGeom prst="rect">
                <a:avLst/>
              </a:prstGeom>
              <a:blipFill>
                <a:blip r:embed="rId6"/>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00402C-E5DC-72A7-65D9-C0C63B2E19E3}"/>
                  </a:ext>
                </a:extLst>
              </p:cNvPr>
              <p:cNvSpPr txBox="1"/>
              <p:nvPr/>
            </p:nvSpPr>
            <p:spPr>
              <a:xfrm>
                <a:off x="457200" y="4597423"/>
                <a:ext cx="144229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i="1">
                              <a:latin typeface="Cambria Math" panose="02040503050406030204" pitchFamily="18" charset="0"/>
                            </a:rPr>
                            <m:t>𝑐</m:t>
                          </m:r>
                        </m:e>
                      </m:d>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a:latin typeface="Cambria Math" panose="02040503050406030204" pitchFamily="18" charset="0"/>
                            </a:rPr>
                            <m:t>0</m:t>
                          </m:r>
                        </m:e>
                      </m:d>
                    </m:oMath>
                  </m:oMathPara>
                </a14:m>
                <a:endParaRPr lang="en-US" sz="1600" dirty="0"/>
              </a:p>
            </p:txBody>
          </p:sp>
        </mc:Choice>
        <mc:Fallback xmlns="">
          <p:sp>
            <p:nvSpPr>
              <p:cNvPr id="23" name="TextBox 22">
                <a:extLst>
                  <a:ext uri="{FF2B5EF4-FFF2-40B4-BE49-F238E27FC236}">
                    <a16:creationId xmlns:a16="http://schemas.microsoft.com/office/drawing/2014/main" id="{8600402C-E5DC-72A7-65D9-C0C63B2E19E3}"/>
                  </a:ext>
                </a:extLst>
              </p:cNvPr>
              <p:cNvSpPr txBox="1">
                <a:spLocks noRot="1" noChangeAspect="1" noMove="1" noResize="1" noEditPoints="1" noAdjustHandles="1" noChangeArrowheads="1" noChangeShapeType="1" noTextEdit="1"/>
              </p:cNvSpPr>
              <p:nvPr/>
            </p:nvSpPr>
            <p:spPr>
              <a:xfrm>
                <a:off x="457200" y="4597423"/>
                <a:ext cx="1442293"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93972C9-F18D-7558-9351-8975070A77ED}"/>
                  </a:ext>
                </a:extLst>
              </p:cNvPr>
              <p:cNvSpPr txBox="1"/>
              <p:nvPr/>
            </p:nvSpPr>
            <p:spPr>
              <a:xfrm>
                <a:off x="593856" y="5074842"/>
                <a:ext cx="3042614" cy="9051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i="1">
                              <a:latin typeface="Cambria Math" panose="02040503050406030204" pitchFamily="18" charset="0"/>
                            </a:rPr>
                            <m:t>𝑑</m:t>
                          </m:r>
                        </m:e>
                      </m:d>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1/</m:t>
                                    </m:r>
                                    <m:r>
                                      <a:rPr lang="en-US" sz="1600" i="1">
                                        <a:latin typeface="Cambria Math" panose="02040503050406030204" pitchFamily="18" charset="0"/>
                                      </a:rPr>
                                      <m:t>𝑎</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𝑎</m:t>
                                        </m:r>
                                      </m:sub>
                                    </m:sSub>
                                  </m:sub>
                                </m:sSub>
                                <m:r>
                                  <a:rPr lang="en-US" sz="1600" i="1">
                                    <a:latin typeface="Cambria Math" panose="02040503050406030204" pitchFamily="18" charset="0"/>
                                  </a:rPr>
                                  <m:t> </m:t>
                                </m:r>
                              </m:e>
                              <m:e>
                                <m: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0</m:t>
                                </m:r>
                              </m:e>
                              <m:e>
                                <m:sSub>
                                  <m:sSubPr>
                                    <m:ctrlPr>
                                      <a:rPr lang="en-US" sz="1600" i="1">
                                        <a:latin typeface="Cambria Math" panose="02040503050406030204" pitchFamily="18" charset="0"/>
                                      </a:rPr>
                                    </m:ctrlPr>
                                  </m:sSubPr>
                                  <m:e>
                                    <m:r>
                                      <a:rPr lang="en-US" sz="1600" i="1">
                                        <a:latin typeface="Cambria Math" panose="02040503050406030204" pitchFamily="18" charset="0"/>
                                      </a:rPr>
                                      <m:t>1/</m:t>
                                    </m:r>
                                    <m:r>
                                      <a:rPr lang="en-US" sz="1600" i="1">
                                        <a:latin typeface="Cambria Math" panose="02040503050406030204" pitchFamily="18" charset="0"/>
                                      </a:rPr>
                                      <m:t>𝑎</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𝑐</m:t>
                                        </m:r>
                                      </m:sub>
                                    </m:sSub>
                                  </m:sub>
                                </m:sSub>
                              </m:e>
                            </m:mr>
                          </m:m>
                        </m:e>
                      </m:d>
                    </m:oMath>
                  </m:oMathPara>
                </a14:m>
                <a:endParaRPr lang="en-US" sz="1600" dirty="0"/>
              </a:p>
            </p:txBody>
          </p:sp>
        </mc:Choice>
        <mc:Fallback xmlns="">
          <p:sp>
            <p:nvSpPr>
              <p:cNvPr id="25" name="TextBox 24">
                <a:extLst>
                  <a:ext uri="{FF2B5EF4-FFF2-40B4-BE49-F238E27FC236}">
                    <a16:creationId xmlns:a16="http://schemas.microsoft.com/office/drawing/2014/main" id="{993972C9-F18D-7558-9351-8975070A77ED}"/>
                  </a:ext>
                </a:extLst>
              </p:cNvPr>
              <p:cNvSpPr txBox="1">
                <a:spLocks noRot="1" noChangeAspect="1" noMove="1" noResize="1" noEditPoints="1" noAdjustHandles="1" noChangeArrowheads="1" noChangeShapeType="1" noTextEdit="1"/>
              </p:cNvSpPr>
              <p:nvPr/>
            </p:nvSpPr>
            <p:spPr>
              <a:xfrm>
                <a:off x="593856" y="5074842"/>
                <a:ext cx="3042614" cy="905184"/>
              </a:xfrm>
              <a:prstGeom prst="rect">
                <a:avLst/>
              </a:prstGeom>
              <a:blipFill>
                <a:blip r:embed="rId8"/>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5446A68-8439-970A-7445-79347C0161F4}"/>
              </a:ext>
            </a:extLst>
          </p:cNvPr>
          <p:cNvSpPr txBox="1"/>
          <p:nvPr/>
        </p:nvSpPr>
        <p:spPr>
          <a:xfrm>
            <a:off x="5531459" y="2735375"/>
            <a:ext cx="2998766" cy="2031325"/>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t>Voltage Regulator is also modelled as auto transformer.</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Voltage Regulator is 3-phase and has Y-Y connection.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DD6600-FCB6-59FF-D533-E7F94F95B736}"/>
                  </a:ext>
                </a:extLst>
              </p:cNvPr>
              <p:cNvSpPr txBox="1"/>
              <p:nvPr/>
            </p:nvSpPr>
            <p:spPr>
              <a:xfrm>
                <a:off x="5507531" y="5077279"/>
                <a:ext cx="3283293" cy="369332"/>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𝑅</m:t>
                        </m:r>
                      </m:sub>
                    </m:sSub>
                    <m:r>
                      <a:rPr lang="en-US" altLang="zh-CN"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0</m:t>
                    </m:r>
                  </m:oMath>
                </a14:m>
                <a:r>
                  <a:rPr lang="en-US" altLang="zh-CN" sz="1800" dirty="0">
                    <a:latin typeface="Cambria Math" panose="02040503050406030204" pitchFamily="18" charset="0"/>
                    <a:ea typeface="Cambria Math" panose="02040503050406030204" pitchFamily="18" charset="0"/>
                  </a:rPr>
                  <a:t>.00625</a:t>
                </a:r>
                <a14:m>
                  <m:oMath xmlns:m="http://schemas.openxmlformats.org/officeDocument/2006/math">
                    <m:r>
                      <a:rPr lang="en-US" altLang="zh-CN" sz="1800" i="1" dirty="0" smtClean="0">
                        <a:latin typeface="Cambria Math" panose="02040503050406030204" pitchFamily="18" charset="0"/>
                        <a:ea typeface="Cambria Math" panose="02040503050406030204" pitchFamily="18" charset="0"/>
                      </a:rPr>
                      <m:t>∙</m:t>
                    </m:r>
                  </m:oMath>
                </a14:m>
                <a:r>
                  <a:rPr lang="en-US" sz="1800" dirty="0">
                    <a:latin typeface="Cambria Math" panose="02040503050406030204" pitchFamily="18" charset="0"/>
                    <a:ea typeface="Cambria Math" panose="02040503050406030204" pitchFamily="18" charset="0"/>
                  </a:rPr>
                  <a:t>T</a:t>
                </a:r>
                <a:r>
                  <a:rPr lang="en-US" altLang="zh-CN" sz="1800" dirty="0">
                    <a:latin typeface="Cambria Math" panose="02040503050406030204" pitchFamily="18" charset="0"/>
                    <a:ea typeface="Cambria Math" panose="02040503050406030204" pitchFamily="18" charset="0"/>
                  </a:rPr>
                  <a:t>ap</a:t>
                </a:r>
                <a:endParaRPr lang="en-US" sz="1800" dirty="0"/>
              </a:p>
            </p:txBody>
          </p:sp>
        </mc:Choice>
        <mc:Fallback xmlns="">
          <p:sp>
            <p:nvSpPr>
              <p:cNvPr id="14" name="TextBox 13">
                <a:extLst>
                  <a:ext uri="{FF2B5EF4-FFF2-40B4-BE49-F238E27FC236}">
                    <a16:creationId xmlns:a16="http://schemas.microsoft.com/office/drawing/2014/main" id="{43DD6600-FCB6-59FF-D533-E7F94F95B736}"/>
                  </a:ext>
                </a:extLst>
              </p:cNvPr>
              <p:cNvSpPr txBox="1">
                <a:spLocks noRot="1" noChangeAspect="1" noMove="1" noResize="1" noEditPoints="1" noAdjustHandles="1" noChangeArrowheads="1" noChangeShapeType="1" noTextEdit="1"/>
              </p:cNvSpPr>
              <p:nvPr/>
            </p:nvSpPr>
            <p:spPr>
              <a:xfrm>
                <a:off x="5507531" y="5077279"/>
                <a:ext cx="3283293" cy="369332"/>
              </a:xfrm>
              <a:prstGeom prst="rect">
                <a:avLst/>
              </a:prstGeom>
              <a:blipFill>
                <a:blip r:embed="rId9"/>
                <a:stretch>
                  <a:fillRect l="-1113" t="-11667" b="-25000"/>
                </a:stretch>
              </a:blipFill>
            </p:spPr>
            <p:txBody>
              <a:bodyPr/>
              <a:lstStyle/>
              <a:p>
                <a:r>
                  <a:rPr lang="en-US">
                    <a:noFill/>
                  </a:rPr>
                  <a:t> </a:t>
                </a:r>
              </a:p>
            </p:txBody>
          </p:sp>
        </mc:Fallback>
      </mc:AlternateContent>
    </p:spTree>
    <p:extLst>
      <p:ext uri="{BB962C8B-B14F-4D97-AF65-F5344CB8AC3E}">
        <p14:creationId xmlns:p14="http://schemas.microsoft.com/office/powerpoint/2010/main" val="177503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C7C-5312-E6B3-AF7B-FF5B4098CDA9}"/>
              </a:ext>
            </a:extLst>
          </p:cNvPr>
          <p:cNvSpPr>
            <a:spLocks noGrp="1"/>
          </p:cNvSpPr>
          <p:nvPr>
            <p:ph type="title"/>
          </p:nvPr>
        </p:nvSpPr>
        <p:spPr/>
        <p:txBody>
          <a:bodyPr/>
          <a:lstStyle/>
          <a:p>
            <a:r>
              <a:rPr lang="en-US" dirty="0"/>
              <a:t>How to connect each &amp; every node section?</a:t>
            </a:r>
          </a:p>
        </p:txBody>
      </p:sp>
      <p:sp>
        <p:nvSpPr>
          <p:cNvPr id="4" name="Footer Placeholder 3">
            <a:extLst>
              <a:ext uri="{FF2B5EF4-FFF2-40B4-BE49-F238E27FC236}">
                <a16:creationId xmlns:a16="http://schemas.microsoft.com/office/drawing/2014/main" id="{BA5080E6-2106-321F-2B7F-D9E877D35B3F}"/>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EFC6416B-E1EA-8B41-1FD3-DD655BFD814A}"/>
              </a:ext>
            </a:extLst>
          </p:cNvPr>
          <p:cNvSpPr>
            <a:spLocks noGrp="1"/>
          </p:cNvSpPr>
          <p:nvPr>
            <p:ph type="sldNum" sz="quarter" idx="12"/>
          </p:nvPr>
        </p:nvSpPr>
        <p:spPr/>
        <p:txBody>
          <a:bodyPr/>
          <a:lstStyle/>
          <a:p>
            <a:fld id="{98783A6C-F2E5-470E-8F07-6DF2D28172F3}" type="slidenum">
              <a:rPr lang="en-US" smtClean="0"/>
              <a:t>19</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21A6784-EC3F-B869-2951-68929E2E825A}"/>
                  </a:ext>
                </a:extLst>
              </p:cNvPr>
              <p:cNvSpPr txBox="1"/>
              <p:nvPr/>
            </p:nvSpPr>
            <p:spPr>
              <a:xfrm>
                <a:off x="2591066" y="874832"/>
                <a:ext cx="46762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𝑉𝐿𝑁</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𝐴</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𝐵</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oMath>
                  </m:oMathPara>
                </a14:m>
                <a:endParaRPr lang="en-US" sz="2000" dirty="0">
                  <a:solidFill>
                    <a:srgbClr val="FF0000"/>
                  </a:solidFill>
                </a:endParaRPr>
              </a:p>
            </p:txBody>
          </p:sp>
        </mc:Choice>
        <mc:Fallback xmlns="">
          <p:sp>
            <p:nvSpPr>
              <p:cNvPr id="6" name="TextBox 5">
                <a:extLst>
                  <a:ext uri="{FF2B5EF4-FFF2-40B4-BE49-F238E27FC236}">
                    <a16:creationId xmlns:a16="http://schemas.microsoft.com/office/drawing/2014/main" id="{321A6784-EC3F-B869-2951-68929E2E825A}"/>
                  </a:ext>
                </a:extLst>
              </p:cNvPr>
              <p:cNvSpPr txBox="1">
                <a:spLocks noRot="1" noChangeAspect="1" noMove="1" noResize="1" noEditPoints="1" noAdjustHandles="1" noChangeArrowheads="1" noChangeShapeType="1" noTextEdit="1"/>
              </p:cNvSpPr>
              <p:nvPr/>
            </p:nvSpPr>
            <p:spPr>
              <a:xfrm>
                <a:off x="2591066" y="874832"/>
                <a:ext cx="4676217" cy="307777"/>
              </a:xfrm>
              <a:prstGeom prst="rect">
                <a:avLst/>
              </a:prstGeom>
              <a:blipFill>
                <a:blip r:embed="rId2"/>
                <a:stretch>
                  <a:fillRect l="-1434" t="-2000" b="-3800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CC18F96-45DD-A72F-95F8-921604158C5D}"/>
              </a:ext>
            </a:extLst>
          </p:cNvPr>
          <p:cNvSpPr/>
          <p:nvPr/>
        </p:nvSpPr>
        <p:spPr>
          <a:xfrm>
            <a:off x="671396" y="814030"/>
            <a:ext cx="1829347" cy="400110"/>
          </a:xfrm>
          <a:prstGeom prst="rect">
            <a:avLst/>
          </a:prstGeom>
        </p:spPr>
        <p:txBody>
          <a:bodyPr wrap="none">
            <a:spAutoFit/>
          </a:bodyPr>
          <a:lstStyle/>
          <a:p>
            <a:r>
              <a:rPr lang="en-US" sz="2000" dirty="0">
                <a:solidFill>
                  <a:srgbClr val="FF0000"/>
                </a:solidFill>
              </a:rPr>
              <a:t>Forward sweep: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15C063-A6ED-A87D-8D46-6D700C823A81}"/>
                  </a:ext>
                </a:extLst>
              </p:cNvPr>
              <p:cNvSpPr txBox="1"/>
              <p:nvPr/>
            </p:nvSpPr>
            <p:spPr>
              <a:xfrm>
                <a:off x="2855695" y="1620528"/>
                <a:ext cx="4293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b="0" i="1" smtClean="0">
                                  <a:solidFill>
                                    <a:srgbClr val="FF0000"/>
                                  </a:solidFill>
                                  <a:latin typeface="Cambria Math" panose="02040503050406030204" pitchFamily="18" charset="0"/>
                                </a:rPr>
                                <m:t>𝑎𝑏𝑐</m:t>
                              </m:r>
                            </m:sub>
                          </m:sSub>
                          <m:r>
                            <a:rPr lang="en-US" sz="2000" b="0" i="1" smtClean="0">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𝑛</m:t>
                          </m:r>
                        </m:sub>
                      </m:sSub>
                      <m:r>
                        <a:rPr lang="en-US" sz="2000" b="0" i="1" smtClean="0">
                          <a:solidFill>
                            <a:srgbClr val="FF0000"/>
                          </a:solidFill>
                          <a:latin typeface="Cambria Math" panose="02040503050406030204" pitchFamily="18" charset="0"/>
                        </a:rPr>
                        <m:t>=</m:t>
                      </m:r>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𝑐</m:t>
                          </m:r>
                        </m:e>
                      </m:d>
                      <m:sSub>
                        <m:sSubPr>
                          <m:ctrlPr>
                            <a:rPr lang="en-US" sz="2000" i="1">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𝑉𝐿𝑁</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r>
                        <a:rPr lang="en-US" sz="2000" b="0" i="1" smtClean="0">
                          <a:solidFill>
                            <a:srgbClr val="FF0000"/>
                          </a:solidFill>
                          <a:latin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𝑑</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r>
                            <a:rPr lang="en-US" sz="2000" i="1">
                              <a:solidFill>
                                <a:srgbClr val="FF0000"/>
                              </a:solidFill>
                              <a:latin typeface="Cambria Math" panose="02040503050406030204" pitchFamily="18" charset="0"/>
                            </a:rPr>
                            <m:t>]</m:t>
                          </m:r>
                        </m:e>
                        <m:sub>
                          <m:r>
                            <a:rPr lang="en-US" sz="2000" b="0" i="1" smtClean="0">
                              <a:solidFill>
                                <a:srgbClr val="FF0000"/>
                              </a:solidFill>
                              <a:latin typeface="Cambria Math" panose="02040503050406030204" pitchFamily="18" charset="0"/>
                            </a:rPr>
                            <m:t>𝑚</m:t>
                          </m:r>
                        </m:sub>
                      </m:sSub>
                    </m:oMath>
                  </m:oMathPara>
                </a14:m>
                <a:endParaRPr lang="en-US" sz="2000" dirty="0">
                  <a:solidFill>
                    <a:srgbClr val="FF0000"/>
                  </a:solidFill>
                </a:endParaRPr>
              </a:p>
            </p:txBody>
          </p:sp>
        </mc:Choice>
        <mc:Fallback xmlns="">
          <p:sp>
            <p:nvSpPr>
              <p:cNvPr id="8" name="TextBox 7">
                <a:extLst>
                  <a:ext uri="{FF2B5EF4-FFF2-40B4-BE49-F238E27FC236}">
                    <a16:creationId xmlns:a16="http://schemas.microsoft.com/office/drawing/2014/main" id="{8915C063-A6ED-A87D-8D46-6D700C823A81}"/>
                  </a:ext>
                </a:extLst>
              </p:cNvPr>
              <p:cNvSpPr txBox="1">
                <a:spLocks noRot="1" noChangeAspect="1" noMove="1" noResize="1" noEditPoints="1" noAdjustHandles="1" noChangeArrowheads="1" noChangeShapeType="1" noTextEdit="1"/>
              </p:cNvSpPr>
              <p:nvPr/>
            </p:nvSpPr>
            <p:spPr>
              <a:xfrm>
                <a:off x="2855695" y="1620528"/>
                <a:ext cx="4293483" cy="307777"/>
              </a:xfrm>
              <a:prstGeom prst="rect">
                <a:avLst/>
              </a:prstGeom>
              <a:blipFill>
                <a:blip r:embed="rId3"/>
                <a:stretch>
                  <a:fillRect l="-1560" b="-3800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94AC9110-AA67-88F6-BDA5-B7D35A3EB68B}"/>
              </a:ext>
            </a:extLst>
          </p:cNvPr>
          <p:cNvSpPr/>
          <p:nvPr/>
        </p:nvSpPr>
        <p:spPr>
          <a:xfrm>
            <a:off x="671396" y="1581487"/>
            <a:ext cx="2000869" cy="400110"/>
          </a:xfrm>
          <a:prstGeom prst="rect">
            <a:avLst/>
          </a:prstGeom>
        </p:spPr>
        <p:txBody>
          <a:bodyPr wrap="none">
            <a:spAutoFit/>
          </a:bodyPr>
          <a:lstStyle/>
          <a:p>
            <a:r>
              <a:rPr lang="en-US" sz="2000" dirty="0">
                <a:solidFill>
                  <a:srgbClr val="FF0000"/>
                </a:solidFill>
              </a:rPr>
              <a:t>Backward sweep:</a:t>
            </a:r>
            <a:endParaRPr lang="en-US" sz="1800" dirty="0">
              <a:solidFill>
                <a:srgbClr val="FF0000"/>
              </a:solidFill>
            </a:endParaRPr>
          </a:p>
        </p:txBody>
      </p:sp>
      <p:sp>
        <p:nvSpPr>
          <p:cNvPr id="11" name="TextBox 10">
            <a:extLst>
              <a:ext uri="{FF2B5EF4-FFF2-40B4-BE49-F238E27FC236}">
                <a16:creationId xmlns:a16="http://schemas.microsoft.com/office/drawing/2014/main" id="{37B4AE2F-299C-2E61-9013-F271449AA1FB}"/>
              </a:ext>
            </a:extLst>
          </p:cNvPr>
          <p:cNvSpPr txBox="1"/>
          <p:nvPr/>
        </p:nvSpPr>
        <p:spPr>
          <a:xfrm>
            <a:off x="8215196" y="855131"/>
            <a:ext cx="482824" cy="400110"/>
          </a:xfrm>
          <a:prstGeom prst="rect">
            <a:avLst/>
          </a:prstGeom>
          <a:noFill/>
        </p:spPr>
        <p:txBody>
          <a:bodyPr wrap="none" rtlCol="0">
            <a:spAutoFit/>
          </a:bodyPr>
          <a:lstStyle/>
          <a:p>
            <a:r>
              <a:rPr lang="en-US" sz="2000" dirty="0">
                <a:solidFill>
                  <a:srgbClr val="FF0000"/>
                </a:solidFill>
              </a:rPr>
              <a:t>(1)</a:t>
            </a:r>
          </a:p>
        </p:txBody>
      </p:sp>
      <p:sp>
        <p:nvSpPr>
          <p:cNvPr id="12" name="TextBox 11">
            <a:extLst>
              <a:ext uri="{FF2B5EF4-FFF2-40B4-BE49-F238E27FC236}">
                <a16:creationId xmlns:a16="http://schemas.microsoft.com/office/drawing/2014/main" id="{DDEB2013-45B7-E9A0-F150-C3956F7CEA10}"/>
              </a:ext>
            </a:extLst>
          </p:cNvPr>
          <p:cNvSpPr txBox="1"/>
          <p:nvPr/>
        </p:nvSpPr>
        <p:spPr>
          <a:xfrm>
            <a:off x="8215196" y="1596055"/>
            <a:ext cx="482824" cy="400110"/>
          </a:xfrm>
          <a:prstGeom prst="rect">
            <a:avLst/>
          </a:prstGeom>
          <a:noFill/>
        </p:spPr>
        <p:txBody>
          <a:bodyPr wrap="none" rtlCol="0">
            <a:spAutoFit/>
          </a:bodyPr>
          <a:lstStyle/>
          <a:p>
            <a:r>
              <a:rPr lang="en-US" sz="2000" dirty="0">
                <a:solidFill>
                  <a:srgbClr val="FF0000"/>
                </a:solidFill>
              </a:rPr>
              <a:t>(2)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7CD09F-23AD-5700-02EA-B0D286EE62F1}"/>
                  </a:ext>
                </a:extLst>
              </p:cNvPr>
              <p:cNvSpPr txBox="1"/>
              <p:nvPr/>
            </p:nvSpPr>
            <p:spPr>
              <a:xfrm>
                <a:off x="4221" y="2152651"/>
                <a:ext cx="6721498" cy="575607"/>
              </a:xfrm>
              <a:prstGeom prst="rect">
                <a:avLst/>
              </a:prstGeom>
              <a:noFill/>
            </p:spPr>
            <p:txBody>
              <a:bodyPr wrap="square">
                <a:spAutoFit/>
              </a:bodyPr>
              <a:lstStyle/>
              <a:p>
                <a:pPr algn="ctr"/>
                <a:r>
                  <a:rPr lang="en-US" sz="2000" b="1" dirty="0">
                    <a:effectLst/>
                    <a:latin typeface="+mn-lt"/>
                    <a:ea typeface="Calibri" panose="020F0502020204030204" pitchFamily="34" charset="0"/>
                    <a:cs typeface="Times New Roman" panose="02020603050405020304" pitchFamily="18" charset="0"/>
                  </a:rPr>
                  <a:t>For </a:t>
                </a:r>
                <a:r>
                  <a:rPr lang="en-US" sz="2000" b="1" dirty="0">
                    <a:latin typeface="+mn-lt"/>
                    <a:ea typeface="Calibri" panose="020F0502020204030204" pitchFamily="34" charset="0"/>
                    <a:cs typeface="Times New Roman" panose="02020603050405020304" pitchFamily="18" charset="0"/>
                  </a:rPr>
                  <a:t>Volage Regulator</a:t>
                </a:r>
                <a:r>
                  <a:rPr lang="en-US" sz="2000" b="1"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𝐼𝑛</m:t>
                    </m:r>
                    <m:r>
                      <a:rPr lang="en-US" sz="2000" b="0" i="1" smtClean="0">
                        <a:effectLst/>
                        <a:latin typeface="Cambria Math" panose="02040503050406030204" pitchFamily="18" charset="0"/>
                      </a:rPr>
                      <m:t>−</m:t>
                    </m:r>
                    <m:r>
                      <a:rPr lang="en-US" sz="2000" b="0" i="1" smtClean="0">
                        <a:effectLst/>
                        <a:latin typeface="Cambria Math" panose="02040503050406030204" pitchFamily="18" charset="0"/>
                      </a:rPr>
                      <m:t>𝐿𝑖𝑛𝑒</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𝑉𝑅</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𝑜𝑟</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𝑆𝑡𝑒𝑝</m:t>
                    </m:r>
                    <m:r>
                      <a:rPr lang="en-US" sz="2000" b="0" i="1" smtClean="0">
                        <a:effectLst/>
                        <a:latin typeface="Cambria Math" panose="02040503050406030204" pitchFamily="18" charset="0"/>
                      </a:rPr>
                      <m:t> </m:t>
                    </m:r>
                    <m:r>
                      <a:rPr lang="en-US" sz="2000" b="0" i="1" smtClean="0">
                        <a:effectLst/>
                        <a:latin typeface="Cambria Math" panose="02040503050406030204" pitchFamily="18" charset="0"/>
                      </a:rPr>
                      <m:t>𝑉𝑅</m:t>
                    </m:r>
                  </m:oMath>
                </a14:m>
                <a:r>
                  <a:rPr lang="en-US" sz="1800" i="1" dirty="0">
                    <a:effectLst/>
                    <a:latin typeface="Times New Roman" panose="02020603050405020304" pitchFamily="18" charset="0"/>
                    <a:cs typeface="Times New Roman" panose="02020603050405020304" pitchFamily="18" charset="0"/>
                  </a:rPr>
                  <a:t>):</a:t>
                </a:r>
              </a:p>
              <a:p>
                <a:pPr marL="0" marR="0">
                  <a:lnSpc>
                    <a:spcPts val="1200"/>
                  </a:lnSpc>
                  <a:spcBef>
                    <a:spcPts val="0"/>
                  </a:spcBef>
                  <a:spcAft>
                    <a:spcPts val="1200"/>
                  </a:spcAft>
                </a:pPr>
                <a:r>
                  <a:rPr lang="en-US" sz="2000" b="1" dirty="0">
                    <a:effectLst/>
                    <a:latin typeface="+mn-lt"/>
                    <a:ea typeface="Calibri" panose="020F0502020204030204" pitchFamily="34" charset="0"/>
                    <a:cs typeface="Times New Roman" panose="02020603050405020304" pitchFamily="18" charset="0"/>
                  </a:rPr>
                  <a:t> </a:t>
                </a:r>
              </a:p>
            </p:txBody>
          </p:sp>
        </mc:Choice>
        <mc:Fallback xmlns="">
          <p:sp>
            <p:nvSpPr>
              <p:cNvPr id="15" name="TextBox 14">
                <a:extLst>
                  <a:ext uri="{FF2B5EF4-FFF2-40B4-BE49-F238E27FC236}">
                    <a16:creationId xmlns:a16="http://schemas.microsoft.com/office/drawing/2014/main" id="{147CD09F-23AD-5700-02EA-B0D286EE62F1}"/>
                  </a:ext>
                </a:extLst>
              </p:cNvPr>
              <p:cNvSpPr txBox="1">
                <a:spLocks noRot="1" noChangeAspect="1" noMove="1" noResize="1" noEditPoints="1" noAdjustHandles="1" noChangeArrowheads="1" noChangeShapeType="1" noTextEdit="1"/>
              </p:cNvSpPr>
              <p:nvPr/>
            </p:nvSpPr>
            <p:spPr>
              <a:xfrm>
                <a:off x="4221" y="2152651"/>
                <a:ext cx="6721498" cy="575607"/>
              </a:xfrm>
              <a:prstGeom prst="rect">
                <a:avLst/>
              </a:prstGeom>
              <a:blipFill>
                <a:blip r:embed="rId4"/>
                <a:stretch>
                  <a:fillRect t="-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AA37AC-922F-E631-092D-224E393B11AD}"/>
                  </a:ext>
                </a:extLst>
              </p:cNvPr>
              <p:cNvSpPr txBox="1"/>
              <p:nvPr/>
            </p:nvSpPr>
            <p:spPr>
              <a:xfrm>
                <a:off x="142262" y="2612289"/>
                <a:ext cx="4526733" cy="1107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𝐴</m:t>
                          </m:r>
                        </m:e>
                      </m:d>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3"/>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𝑎</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𝑎</m:t>
                                        </m:r>
                                      </m:sub>
                                    </m:sSub>
                                  </m:sub>
                                </m:sSub>
                                <m:r>
                                  <a:rPr lang="en-US" sz="2000" b="0" i="1" smtClean="0">
                                    <a:latin typeface="Cambria Math" panose="02040503050406030204" pitchFamily="18" charset="0"/>
                                  </a:rPr>
                                  <m:t> </m:t>
                                </m:r>
                              </m:e>
                              <m:e>
                                <m:r>
                                  <a:rPr lang="en-US" sz="2000" i="1">
                                    <a:latin typeface="Cambria Math" panose="02040503050406030204" pitchFamily="18" charset="0"/>
                                  </a:rPr>
                                  <m:t>0</m:t>
                                </m:r>
                              </m:e>
                              <m:e>
                                <m:r>
                                  <a:rPr lang="en-US" sz="2000" i="1">
                                    <a:latin typeface="Cambria Math" panose="02040503050406030204" pitchFamily="18" charset="0"/>
                                  </a:rPr>
                                  <m:t>0</m:t>
                                </m:r>
                              </m:e>
                            </m:mr>
                            <m:mr>
                              <m:e>
                                <m:r>
                                  <a:rPr lang="en-US" sz="2000" i="1">
                                    <a:latin typeface="Cambria Math" panose="02040503050406030204" pitchFamily="18" charset="0"/>
                                  </a:rPr>
                                  <m:t>0</m:t>
                                </m:r>
                              </m:e>
                              <m:e>
                                <m:sSub>
                                  <m:sSubPr>
                                    <m:ctrlPr>
                                      <a:rPr lang="en-US" sz="2000" i="1">
                                        <a:latin typeface="Cambria Math" panose="02040503050406030204" pitchFamily="18" charset="0"/>
                                      </a:rPr>
                                    </m:ctrlPr>
                                  </m:sSubPr>
                                  <m:e>
                                    <m:r>
                                      <a:rPr lang="en-US" sz="2000" i="1">
                                        <a:latin typeface="Cambria Math" panose="02040503050406030204" pitchFamily="18" charset="0"/>
                                      </a:rPr>
                                      <m:t>1/</m:t>
                                    </m:r>
                                    <m:r>
                                      <a:rPr lang="en-US" sz="2000" i="1">
                                        <a:latin typeface="Cambria Math" panose="02040503050406030204" pitchFamily="18" charset="0"/>
                                      </a:rPr>
                                      <m:t>𝑎</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𝑏</m:t>
                                        </m:r>
                                      </m:sub>
                                    </m:sSub>
                                  </m:sub>
                                </m:sSub>
                              </m:e>
                              <m:e>
                                <m:r>
                                  <a:rPr lang="en-US" sz="2000" i="1">
                                    <a:latin typeface="Cambria Math" panose="02040503050406030204" pitchFamily="18" charset="0"/>
                                  </a:rPr>
                                  <m:t>0</m:t>
                                </m:r>
                              </m:e>
                            </m:mr>
                            <m:mr>
                              <m:e>
                                <m:r>
                                  <a:rPr lang="en-US" sz="2000" i="1">
                                    <a:latin typeface="Cambria Math" panose="02040503050406030204" pitchFamily="18" charset="0"/>
                                  </a:rPr>
                                  <m:t>0</m:t>
                                </m:r>
                              </m:e>
                              <m:e>
                                <m:r>
                                  <a:rPr lang="en-US" sz="2000" i="1">
                                    <a:latin typeface="Cambria Math" panose="02040503050406030204" pitchFamily="18" charset="0"/>
                                  </a:rPr>
                                  <m:t>0</m:t>
                                </m:r>
                              </m:e>
                              <m:e>
                                <m:r>
                                  <a:rPr lang="en-US" sz="2000" i="1">
                                    <a:latin typeface="Cambria Math" panose="02040503050406030204" pitchFamily="18" charset="0"/>
                                  </a:rPr>
                                  <m:t>1/</m:t>
                                </m:r>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𝑐</m:t>
                                        </m:r>
                                      </m:sub>
                                    </m:sSub>
                                  </m:sub>
                                </m:sSub>
                              </m:e>
                            </m:mr>
                          </m:m>
                        </m:e>
                      </m:d>
                    </m:oMath>
                  </m:oMathPara>
                </a14:m>
                <a:endParaRPr lang="en-US" sz="2000" dirty="0"/>
              </a:p>
            </p:txBody>
          </p:sp>
        </mc:Choice>
        <mc:Fallback xmlns="">
          <p:sp>
            <p:nvSpPr>
              <p:cNvPr id="19" name="TextBox 18">
                <a:extLst>
                  <a:ext uri="{FF2B5EF4-FFF2-40B4-BE49-F238E27FC236}">
                    <a16:creationId xmlns:a16="http://schemas.microsoft.com/office/drawing/2014/main" id="{E9AA37AC-922F-E631-092D-224E393B11AD}"/>
                  </a:ext>
                </a:extLst>
              </p:cNvPr>
              <p:cNvSpPr txBox="1">
                <a:spLocks noRot="1" noChangeAspect="1" noMove="1" noResize="1" noEditPoints="1" noAdjustHandles="1" noChangeArrowheads="1" noChangeShapeType="1" noTextEdit="1"/>
              </p:cNvSpPr>
              <p:nvPr/>
            </p:nvSpPr>
            <p:spPr>
              <a:xfrm>
                <a:off x="142262" y="2612289"/>
                <a:ext cx="4526733" cy="11079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26A3587-4E6A-D393-5824-381E771A77EA}"/>
                  </a:ext>
                </a:extLst>
              </p:cNvPr>
              <p:cNvSpPr txBox="1"/>
              <p:nvPr/>
            </p:nvSpPr>
            <p:spPr>
              <a:xfrm>
                <a:off x="313776" y="3956613"/>
                <a:ext cx="1726144"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1600" i="1">
                          <a:effectLst/>
                          <a:latin typeface="Cambria Math" panose="02040503050406030204" pitchFamily="18" charset="0"/>
                          <a:ea typeface="Calibri" panose="020F0502020204030204" pitchFamily="34" charset="0"/>
                          <a:cs typeface="Times New Roman" panose="02020603050405020304" pitchFamily="18" charset="0"/>
                        </a:rPr>
                        <m:t>𝐵</m:t>
                      </m:r>
                      <m:r>
                        <a:rPr lang="en-US" sz="16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600" i="1">
                              <a:latin typeface="Cambria Math" panose="02040503050406030204" pitchFamily="18" charset="0"/>
                            </a:rPr>
                          </m:ctrlPr>
                        </m:dPr>
                        <m:e>
                          <m:r>
                            <a:rPr lang="en-US" sz="1600">
                              <a:latin typeface="Cambria Math" panose="02040503050406030204" pitchFamily="18" charset="0"/>
                            </a:rPr>
                            <m:t>0</m:t>
                          </m:r>
                        </m:e>
                      </m:d>
                    </m:oMath>
                  </m:oMathPara>
                </a14:m>
                <a:endParaRPr lang="en-US" sz="1600" i="1" dirty="0"/>
              </a:p>
            </p:txBody>
          </p:sp>
        </mc:Choice>
        <mc:Fallback xmlns="">
          <p:sp>
            <p:nvSpPr>
              <p:cNvPr id="21" name="TextBox 20">
                <a:extLst>
                  <a:ext uri="{FF2B5EF4-FFF2-40B4-BE49-F238E27FC236}">
                    <a16:creationId xmlns:a16="http://schemas.microsoft.com/office/drawing/2014/main" id="{626A3587-4E6A-D393-5824-381E771A77EA}"/>
                  </a:ext>
                </a:extLst>
              </p:cNvPr>
              <p:cNvSpPr txBox="1">
                <a:spLocks noRot="1" noChangeAspect="1" noMove="1" noResize="1" noEditPoints="1" noAdjustHandles="1" noChangeArrowheads="1" noChangeShapeType="1" noTextEdit="1"/>
              </p:cNvSpPr>
              <p:nvPr/>
            </p:nvSpPr>
            <p:spPr>
              <a:xfrm>
                <a:off x="313776" y="3956613"/>
                <a:ext cx="1726144" cy="338554"/>
              </a:xfrm>
              <a:prstGeom prst="rect">
                <a:avLst/>
              </a:prstGeom>
              <a:blipFill>
                <a:blip r:embed="rId6"/>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600402C-E5DC-72A7-65D9-C0C63B2E19E3}"/>
                  </a:ext>
                </a:extLst>
              </p:cNvPr>
              <p:cNvSpPr txBox="1"/>
              <p:nvPr/>
            </p:nvSpPr>
            <p:spPr>
              <a:xfrm>
                <a:off x="457200" y="4597423"/>
                <a:ext cx="144229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i="1">
                              <a:latin typeface="Cambria Math" panose="02040503050406030204" pitchFamily="18" charset="0"/>
                            </a:rPr>
                            <m:t>𝑐</m:t>
                          </m:r>
                        </m:e>
                      </m:d>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r>
                            <a:rPr lang="en-US" sz="1600">
                              <a:latin typeface="Cambria Math" panose="02040503050406030204" pitchFamily="18" charset="0"/>
                            </a:rPr>
                            <m:t>0</m:t>
                          </m:r>
                        </m:e>
                      </m:d>
                    </m:oMath>
                  </m:oMathPara>
                </a14:m>
                <a:endParaRPr lang="en-US" sz="1600" dirty="0"/>
              </a:p>
            </p:txBody>
          </p:sp>
        </mc:Choice>
        <mc:Fallback xmlns="">
          <p:sp>
            <p:nvSpPr>
              <p:cNvPr id="23" name="TextBox 22">
                <a:extLst>
                  <a:ext uri="{FF2B5EF4-FFF2-40B4-BE49-F238E27FC236}">
                    <a16:creationId xmlns:a16="http://schemas.microsoft.com/office/drawing/2014/main" id="{8600402C-E5DC-72A7-65D9-C0C63B2E19E3}"/>
                  </a:ext>
                </a:extLst>
              </p:cNvPr>
              <p:cNvSpPr txBox="1">
                <a:spLocks noRot="1" noChangeAspect="1" noMove="1" noResize="1" noEditPoints="1" noAdjustHandles="1" noChangeArrowheads="1" noChangeShapeType="1" noTextEdit="1"/>
              </p:cNvSpPr>
              <p:nvPr/>
            </p:nvSpPr>
            <p:spPr>
              <a:xfrm>
                <a:off x="457200" y="4597423"/>
                <a:ext cx="1442293"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93972C9-F18D-7558-9351-8975070A77ED}"/>
                  </a:ext>
                </a:extLst>
              </p:cNvPr>
              <p:cNvSpPr txBox="1"/>
              <p:nvPr/>
            </p:nvSpPr>
            <p:spPr>
              <a:xfrm>
                <a:off x="593856" y="5074842"/>
                <a:ext cx="3042614" cy="9051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i="1">
                              <a:latin typeface="Cambria Math" panose="02040503050406030204" pitchFamily="18" charset="0"/>
                            </a:rPr>
                            <m:t>𝑑</m:t>
                          </m:r>
                        </m:e>
                      </m:d>
                      <m:r>
                        <a:rPr lang="en-US" sz="1600" i="0">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1/</m:t>
                                    </m:r>
                                    <m:r>
                                      <a:rPr lang="en-US" sz="1600" i="1">
                                        <a:latin typeface="Cambria Math" panose="02040503050406030204" pitchFamily="18" charset="0"/>
                                      </a:rPr>
                                      <m:t>𝑎</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𝑎</m:t>
                                        </m:r>
                                      </m:sub>
                                    </m:sSub>
                                  </m:sub>
                                </m:sSub>
                                <m:r>
                                  <a:rPr lang="en-US" sz="1600" i="1">
                                    <a:latin typeface="Cambria Math" panose="02040503050406030204" pitchFamily="18" charset="0"/>
                                  </a:rPr>
                                  <m:t> </m:t>
                                </m:r>
                              </m:e>
                              <m:e>
                                <m:r>
                                  <a:rPr lang="en-US" sz="1600" i="1">
                                    <a:latin typeface="Cambria Math" panose="02040503050406030204" pitchFamily="18" charset="0"/>
                                  </a:rPr>
                                  <m:t>0</m:t>
                                </m:r>
                              </m:e>
                              <m:e>
                                <m:r>
                                  <a:rPr lang="en-US" sz="1600" i="1">
                                    <a:latin typeface="Cambria Math" panose="02040503050406030204" pitchFamily="18" charset="0"/>
                                  </a:rPr>
                                  <m:t>0</m:t>
                                </m:r>
                              </m:e>
                            </m:mr>
                            <m:mr>
                              <m:e>
                                <m:r>
                                  <a:rPr lang="en-US" sz="1600" i="1">
                                    <a:latin typeface="Cambria Math" panose="02040503050406030204" pitchFamily="18" charset="0"/>
                                  </a:rPr>
                                  <m:t>0</m:t>
                                </m:r>
                              </m:e>
                              <m:e>
                                <m:sSub>
                                  <m:sSubPr>
                                    <m:ctrlPr>
                                      <a:rPr lang="en-US" sz="1600" i="1">
                                        <a:latin typeface="Cambria Math" panose="02040503050406030204" pitchFamily="18" charset="0"/>
                                      </a:rPr>
                                    </m:ctrlPr>
                                  </m:sSubPr>
                                  <m:e>
                                    <m:r>
                                      <a:rPr lang="en-US" sz="1600" i="1">
                                        <a:latin typeface="Cambria Math" panose="02040503050406030204" pitchFamily="18" charset="0"/>
                                      </a:rPr>
                                      <m:t>1/</m:t>
                                    </m:r>
                                    <m:r>
                                      <a:rPr lang="en-US" sz="1600" i="1">
                                        <a:latin typeface="Cambria Math" panose="02040503050406030204" pitchFamily="18" charset="0"/>
                                      </a:rPr>
                                      <m:t>𝑎</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𝑏</m:t>
                                        </m:r>
                                      </m:sub>
                                    </m:sSub>
                                  </m:sub>
                                </m:sSub>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m:t>
                                </m:r>
                              </m:e>
                              <m:e>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𝑐</m:t>
                                        </m:r>
                                      </m:sub>
                                    </m:sSub>
                                  </m:sub>
                                </m:sSub>
                              </m:e>
                            </m:mr>
                          </m:m>
                        </m:e>
                      </m:d>
                    </m:oMath>
                  </m:oMathPara>
                </a14:m>
                <a:endParaRPr lang="en-US" sz="1600" dirty="0"/>
              </a:p>
            </p:txBody>
          </p:sp>
        </mc:Choice>
        <mc:Fallback xmlns="">
          <p:sp>
            <p:nvSpPr>
              <p:cNvPr id="25" name="TextBox 24">
                <a:extLst>
                  <a:ext uri="{FF2B5EF4-FFF2-40B4-BE49-F238E27FC236}">
                    <a16:creationId xmlns:a16="http://schemas.microsoft.com/office/drawing/2014/main" id="{993972C9-F18D-7558-9351-8975070A77ED}"/>
                  </a:ext>
                </a:extLst>
              </p:cNvPr>
              <p:cNvSpPr txBox="1">
                <a:spLocks noRot="1" noChangeAspect="1" noMove="1" noResize="1" noEditPoints="1" noAdjustHandles="1" noChangeArrowheads="1" noChangeShapeType="1" noTextEdit="1"/>
              </p:cNvSpPr>
              <p:nvPr/>
            </p:nvSpPr>
            <p:spPr>
              <a:xfrm>
                <a:off x="593856" y="5074842"/>
                <a:ext cx="3042614" cy="905184"/>
              </a:xfrm>
              <a:prstGeom prst="rect">
                <a:avLst/>
              </a:prstGeom>
              <a:blipFill>
                <a:blip r:embed="rId8"/>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5446A68-8439-970A-7445-79347C0161F4}"/>
              </a:ext>
            </a:extLst>
          </p:cNvPr>
          <p:cNvSpPr txBox="1"/>
          <p:nvPr/>
        </p:nvSpPr>
        <p:spPr>
          <a:xfrm>
            <a:off x="5531459" y="2735375"/>
            <a:ext cx="2998766" cy="2031325"/>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t>Voltage Regulator is also modelled as auto transformer.</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Voltage Regulator is 3-phase and has Y-Y connection.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DD6600-FCB6-59FF-D533-E7F94F95B736}"/>
                  </a:ext>
                </a:extLst>
              </p:cNvPr>
              <p:cNvSpPr txBox="1"/>
              <p:nvPr/>
            </p:nvSpPr>
            <p:spPr>
              <a:xfrm>
                <a:off x="5507531" y="5077279"/>
                <a:ext cx="3283293" cy="369332"/>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m:t>
                        </m:r>
                      </m:e>
                      <m:sub>
                        <m:r>
                          <a:rPr lang="en-US" sz="1800" i="1">
                            <a:latin typeface="Cambria Math" panose="02040503050406030204" pitchFamily="18" charset="0"/>
                            <a:ea typeface="Cambria Math" panose="02040503050406030204" pitchFamily="18" charset="0"/>
                          </a:rPr>
                          <m:t>𝑅</m:t>
                        </m:r>
                      </m:sub>
                    </m:sSub>
                    <m:r>
                      <a:rPr lang="en-US" altLang="zh-CN"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0</m:t>
                    </m:r>
                  </m:oMath>
                </a14:m>
                <a:r>
                  <a:rPr lang="en-US" altLang="zh-CN" sz="1800" dirty="0">
                    <a:latin typeface="Cambria Math" panose="02040503050406030204" pitchFamily="18" charset="0"/>
                    <a:ea typeface="Cambria Math" panose="02040503050406030204" pitchFamily="18" charset="0"/>
                  </a:rPr>
                  <a:t>.00625</a:t>
                </a:r>
                <a14:m>
                  <m:oMath xmlns:m="http://schemas.openxmlformats.org/officeDocument/2006/math">
                    <m:r>
                      <a:rPr lang="en-US" altLang="zh-CN" sz="1800" i="1" dirty="0" smtClean="0">
                        <a:latin typeface="Cambria Math" panose="02040503050406030204" pitchFamily="18" charset="0"/>
                        <a:ea typeface="Cambria Math" panose="02040503050406030204" pitchFamily="18" charset="0"/>
                      </a:rPr>
                      <m:t>∙</m:t>
                    </m:r>
                  </m:oMath>
                </a14:m>
                <a:r>
                  <a:rPr lang="en-US" sz="1800" dirty="0">
                    <a:latin typeface="Cambria Math" panose="02040503050406030204" pitchFamily="18" charset="0"/>
                    <a:ea typeface="Cambria Math" panose="02040503050406030204" pitchFamily="18" charset="0"/>
                  </a:rPr>
                  <a:t>T</a:t>
                </a:r>
                <a:r>
                  <a:rPr lang="en-US" altLang="zh-CN" sz="1800" dirty="0">
                    <a:latin typeface="Cambria Math" panose="02040503050406030204" pitchFamily="18" charset="0"/>
                    <a:ea typeface="Cambria Math" panose="02040503050406030204" pitchFamily="18" charset="0"/>
                  </a:rPr>
                  <a:t>ap</a:t>
                </a:r>
                <a:endParaRPr lang="en-US" sz="1800" dirty="0"/>
              </a:p>
            </p:txBody>
          </p:sp>
        </mc:Choice>
        <mc:Fallback xmlns="">
          <p:sp>
            <p:nvSpPr>
              <p:cNvPr id="14" name="TextBox 13">
                <a:extLst>
                  <a:ext uri="{FF2B5EF4-FFF2-40B4-BE49-F238E27FC236}">
                    <a16:creationId xmlns:a16="http://schemas.microsoft.com/office/drawing/2014/main" id="{43DD6600-FCB6-59FF-D533-E7F94F95B736}"/>
                  </a:ext>
                </a:extLst>
              </p:cNvPr>
              <p:cNvSpPr txBox="1">
                <a:spLocks noRot="1" noChangeAspect="1" noMove="1" noResize="1" noEditPoints="1" noAdjustHandles="1" noChangeArrowheads="1" noChangeShapeType="1" noTextEdit="1"/>
              </p:cNvSpPr>
              <p:nvPr/>
            </p:nvSpPr>
            <p:spPr>
              <a:xfrm>
                <a:off x="5507531" y="5077279"/>
                <a:ext cx="3283293" cy="369332"/>
              </a:xfrm>
              <a:prstGeom prst="rect">
                <a:avLst/>
              </a:prstGeom>
              <a:blipFill>
                <a:blip r:embed="rId9"/>
                <a:stretch>
                  <a:fillRect l="-1113" t="-11667" b="-25000"/>
                </a:stretch>
              </a:blipFill>
            </p:spPr>
            <p:txBody>
              <a:bodyPr/>
              <a:lstStyle/>
              <a:p>
                <a:r>
                  <a:rPr lang="en-US">
                    <a:noFill/>
                  </a:rPr>
                  <a:t> </a:t>
                </a:r>
              </a:p>
            </p:txBody>
          </p:sp>
        </mc:Fallback>
      </mc:AlternateContent>
    </p:spTree>
    <p:extLst>
      <p:ext uri="{BB962C8B-B14F-4D97-AF65-F5344CB8AC3E}">
        <p14:creationId xmlns:p14="http://schemas.microsoft.com/office/powerpoint/2010/main" val="130877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0" indent="0" algn="just">
              <a:spcAft>
                <a:spcPts val="1200"/>
              </a:spcAft>
              <a:buNone/>
            </a:pPr>
            <a:r>
              <a:rPr lang="en-US" sz="2000" kern="1200" dirty="0">
                <a:solidFill>
                  <a:srgbClr val="000000"/>
                </a:solidFill>
                <a:latin typeface="Times" panose="02020603050405020304" pitchFamily="18" charset="0"/>
                <a:cs typeface="Times" panose="02020603050405020304" pitchFamily="18" charset="0"/>
              </a:rPr>
              <a:t>The power-flow analysis of a distribution feeder is different from that of an interconnected transmission system due to its radiality and unbalance. Typically, what will be known prior to the analysis will be the three-phase voltages at the substation and the complex power of all loads and the load models (constant complex power, constant impedance, constant current, or a combination). </a:t>
            </a:r>
          </a:p>
          <a:p>
            <a:pPr marL="0" indent="0" algn="just">
              <a:spcAft>
                <a:spcPts val="1200"/>
              </a:spcAft>
              <a:buNone/>
            </a:pPr>
            <a:endParaRPr lang="en-US" sz="2000" kern="1200" dirty="0">
              <a:solidFill>
                <a:schemeClr val="tx1"/>
              </a:solidFill>
              <a:latin typeface="Times New Roman" panose="02020603050405020304" pitchFamily="18" charset="0"/>
              <a:cs typeface="Times New Roman" panose="02020603050405020304" pitchFamily="18" charset="0"/>
            </a:endParaRPr>
          </a:p>
          <a:p>
            <a:pPr lvl="0"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cs typeface="Times" panose="02020603050405020304" pitchFamily="18" charset="0"/>
              </a:rPr>
              <a:t>A power-flow analysis of a feeder can determine the following:</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Voltage magnitudes and angles at all nodes of the feeder</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Line flow in each line section specified in kW and </a:t>
            </a:r>
            <a:r>
              <a:rPr lang="en-US" sz="1800" kern="1200" dirty="0" err="1">
                <a:solidFill>
                  <a:srgbClr val="000000"/>
                </a:solidFill>
                <a:latin typeface="Times" panose="02020603050405020304" pitchFamily="18" charset="0"/>
                <a:ea typeface="+mn-ea"/>
                <a:cs typeface="Times" panose="02020603050405020304" pitchFamily="18" charset="0"/>
              </a:rPr>
              <a:t>kvar</a:t>
            </a:r>
            <a:r>
              <a:rPr lang="en-US" sz="1800" kern="1200" dirty="0">
                <a:solidFill>
                  <a:srgbClr val="000000"/>
                </a:solidFill>
                <a:latin typeface="Times" panose="02020603050405020304" pitchFamily="18" charset="0"/>
                <a:ea typeface="+mn-ea"/>
                <a:cs typeface="Times" panose="02020603050405020304" pitchFamily="18" charset="0"/>
              </a:rPr>
              <a:t>, amps and degrees, or amps and power factor</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Power loss in each line section</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Total feeder input kW and </a:t>
            </a:r>
            <a:r>
              <a:rPr lang="en-US" sz="1800" kern="1200" dirty="0" err="1">
                <a:solidFill>
                  <a:srgbClr val="000000"/>
                </a:solidFill>
                <a:latin typeface="Times" panose="02020603050405020304" pitchFamily="18" charset="0"/>
                <a:ea typeface="+mn-ea"/>
                <a:cs typeface="Times" panose="02020603050405020304" pitchFamily="18" charset="0"/>
              </a:rPr>
              <a:t>kvar</a:t>
            </a:r>
            <a:endParaRPr lang="en-US" sz="1800" kern="1200" dirty="0">
              <a:solidFill>
                <a:srgbClr val="000000"/>
              </a:solidFill>
              <a:latin typeface="Times" panose="02020603050405020304" pitchFamily="18" charset="0"/>
              <a:ea typeface="+mn-ea"/>
              <a:cs typeface="Times" panose="02020603050405020304" pitchFamily="18" charset="0"/>
            </a:endParaRP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Total feeder power losses</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Load kW and </a:t>
            </a:r>
            <a:r>
              <a:rPr lang="en-US" sz="1800" kern="1200" dirty="0" err="1">
                <a:solidFill>
                  <a:srgbClr val="000000"/>
                </a:solidFill>
                <a:latin typeface="Times" panose="02020603050405020304" pitchFamily="18" charset="0"/>
                <a:ea typeface="+mn-ea"/>
                <a:cs typeface="Times" panose="02020603050405020304" pitchFamily="18" charset="0"/>
              </a:rPr>
              <a:t>kvar</a:t>
            </a:r>
            <a:r>
              <a:rPr lang="en-US" sz="1800" kern="1200" dirty="0">
                <a:solidFill>
                  <a:srgbClr val="000000"/>
                </a:solidFill>
                <a:latin typeface="Times" panose="02020603050405020304" pitchFamily="18" charset="0"/>
                <a:ea typeface="+mn-ea"/>
                <a:cs typeface="Times" panose="02020603050405020304" pitchFamily="18" charset="0"/>
              </a:rPr>
              <a:t> based upon the specified model for the load</a:t>
            </a:r>
          </a:p>
          <a:p>
            <a:pPr marL="0" indent="0" algn="just">
              <a:spcAft>
                <a:spcPts val="1200"/>
              </a:spcAft>
              <a:buNone/>
            </a:pPr>
            <a:endParaRPr lang="en-US" sz="2000" kern="1200" dirty="0">
              <a:solidFill>
                <a:schemeClr val="tx1"/>
              </a:solidFill>
              <a:latin typeface="Times New Roman" panose="02020603050405020304" pitchFamily="18" charset="0"/>
              <a:cs typeface="Times New Roman" panose="02020603050405020304" pitchFamily="18" charset="0"/>
            </a:endParaRPr>
          </a:p>
          <a:p>
            <a:pPr marL="0" indent="0" algn="just">
              <a:spcAft>
                <a:spcPts val="1200"/>
              </a:spcAft>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p:txBody>
          <a:bodyPr/>
          <a:lstStyle/>
          <a:p>
            <a:r>
              <a:rPr lang="en-US"/>
              <a:t>EcPE Department</a:t>
            </a:r>
          </a:p>
        </p:txBody>
      </p:sp>
    </p:spTree>
    <p:extLst>
      <p:ext uri="{BB962C8B-B14F-4D97-AF65-F5344CB8AC3E}">
        <p14:creationId xmlns:p14="http://schemas.microsoft.com/office/powerpoint/2010/main" val="55265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4980-4E05-425E-91E5-9FDD7D6D2D7E}"/>
              </a:ext>
            </a:extLst>
          </p:cNvPr>
          <p:cNvSpPr>
            <a:spLocks noGrp="1"/>
          </p:cNvSpPr>
          <p:nvPr>
            <p:ph type="title"/>
          </p:nvPr>
        </p:nvSpPr>
        <p:spPr/>
        <p:txBody>
          <a:bodyPr/>
          <a:lstStyle/>
          <a:p>
            <a:r>
              <a:rPr lang="en-US" dirty="0"/>
              <a:t>How to connect each &amp; every node section?</a:t>
            </a:r>
          </a:p>
        </p:txBody>
      </p:sp>
      <p:sp>
        <p:nvSpPr>
          <p:cNvPr id="4" name="Footer Placeholder 3">
            <a:extLst>
              <a:ext uri="{FF2B5EF4-FFF2-40B4-BE49-F238E27FC236}">
                <a16:creationId xmlns:a16="http://schemas.microsoft.com/office/drawing/2014/main" id="{E91C946C-461C-4410-9DAE-067C2A71F7B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A162DB44-4F89-46DA-A3B6-8A8353F98959}"/>
              </a:ext>
            </a:extLst>
          </p:cNvPr>
          <p:cNvSpPr>
            <a:spLocks noGrp="1"/>
          </p:cNvSpPr>
          <p:nvPr>
            <p:ph type="sldNum" sz="quarter" idx="12"/>
          </p:nvPr>
        </p:nvSpPr>
        <p:spPr/>
        <p:txBody>
          <a:bodyPr/>
          <a:lstStyle/>
          <a:p>
            <a:fld id="{98783A6C-F2E5-470E-8F07-6DF2D28172F3}" type="slidenum">
              <a:rPr lang="en-US" smtClean="0"/>
              <a:t>20</a:t>
            </a:fld>
            <a:endParaRPr lang="en-US"/>
          </a:p>
        </p:txBody>
      </p:sp>
      <p:sp>
        <p:nvSpPr>
          <p:cNvPr id="6" name="Rectangle 5">
            <a:extLst>
              <a:ext uri="{FF2B5EF4-FFF2-40B4-BE49-F238E27FC236}">
                <a16:creationId xmlns:a16="http://schemas.microsoft.com/office/drawing/2014/main" id="{E8653E18-3E83-4717-8408-67F5BE926D00}"/>
              </a:ext>
            </a:extLst>
          </p:cNvPr>
          <p:cNvSpPr/>
          <p:nvPr/>
        </p:nvSpPr>
        <p:spPr bwMode="auto">
          <a:xfrm>
            <a:off x="1527407" y="880845"/>
            <a:ext cx="6333892" cy="1397619"/>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b="1" dirty="0"/>
              <a:t>No-load initialization</a:t>
            </a:r>
          </a:p>
          <a:p>
            <a:pPr marL="0" marR="0" indent="0" defTabSz="914400" rtl="0" eaLnBrk="0" fontAlgn="base" latinLnBrk="0" hangingPunct="0">
              <a:lnSpc>
                <a:spcPct val="100000"/>
              </a:lnSpc>
              <a:spcBef>
                <a:spcPct val="0"/>
              </a:spcBef>
              <a:spcAft>
                <a:spcPct val="0"/>
              </a:spcAft>
              <a:buClrTx/>
              <a:buSzTx/>
              <a:buFontTx/>
              <a:buNone/>
              <a:tabLst/>
            </a:pPr>
            <a:r>
              <a:rPr lang="en-US" sz="2000" b="1" dirty="0"/>
              <a:t>All nodal voltages = substation voltage (Forward sweep)</a:t>
            </a:r>
          </a:p>
          <a:p>
            <a:r>
              <a:rPr lang="en-US" sz="2000" b="1" dirty="0"/>
              <a:t>Calculate all nodal current injections:</a:t>
            </a:r>
          </a:p>
          <a:p>
            <a:r>
              <a:rPr lang="en-US" sz="2000" b="1" dirty="0"/>
              <a:t>Calculate all line currents (Backward sweep)</a:t>
            </a:r>
          </a:p>
          <a:p>
            <a:pPr algn="ctr"/>
            <a:endParaRPr lang="en-US" dirty="0"/>
          </a:p>
        </p:txBody>
      </p:sp>
      <p:sp>
        <p:nvSpPr>
          <p:cNvPr id="7" name="Rectangle 6">
            <a:extLst>
              <a:ext uri="{FF2B5EF4-FFF2-40B4-BE49-F238E27FC236}">
                <a16:creationId xmlns:a16="http://schemas.microsoft.com/office/drawing/2014/main" id="{C94BC760-DDCE-48DD-B2EC-5FCFDC34012C}"/>
              </a:ext>
            </a:extLst>
          </p:cNvPr>
          <p:cNvSpPr/>
          <p:nvPr/>
        </p:nvSpPr>
        <p:spPr bwMode="auto">
          <a:xfrm>
            <a:off x="1527407" y="2602814"/>
            <a:ext cx="6333892" cy="578005"/>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b="1" dirty="0"/>
              <a:t>Perform forward sweep to update all nodal voltages</a:t>
            </a:r>
            <a:endParaRPr lang="en-US" sz="3200" b="1" dirty="0"/>
          </a:p>
        </p:txBody>
      </p:sp>
      <p:sp>
        <p:nvSpPr>
          <p:cNvPr id="8" name="Diamond 7">
            <a:extLst>
              <a:ext uri="{FF2B5EF4-FFF2-40B4-BE49-F238E27FC236}">
                <a16:creationId xmlns:a16="http://schemas.microsoft.com/office/drawing/2014/main" id="{D13C7362-909C-4563-A569-A6BFD98E4F3F}"/>
              </a:ext>
            </a:extLst>
          </p:cNvPr>
          <p:cNvSpPr/>
          <p:nvPr/>
        </p:nvSpPr>
        <p:spPr bwMode="auto">
          <a:xfrm>
            <a:off x="3308116" y="3505169"/>
            <a:ext cx="2772474" cy="633518"/>
          </a:xfrm>
          <a:prstGeom prst="diamond">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b="1" dirty="0"/>
          </a:p>
        </p:txBody>
      </p:sp>
      <p:sp>
        <p:nvSpPr>
          <p:cNvPr id="9" name="Rectangle 8">
            <a:extLst>
              <a:ext uri="{FF2B5EF4-FFF2-40B4-BE49-F238E27FC236}">
                <a16:creationId xmlns:a16="http://schemas.microsoft.com/office/drawing/2014/main" id="{13F73F75-633A-47D2-B50C-85F18E0E06DA}"/>
              </a:ext>
            </a:extLst>
          </p:cNvPr>
          <p:cNvSpPr/>
          <p:nvPr/>
        </p:nvSpPr>
        <p:spPr bwMode="auto">
          <a:xfrm>
            <a:off x="1224195" y="4463037"/>
            <a:ext cx="6940317" cy="540555"/>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000" b="1" dirty="0"/>
              <a:t>Recalculate all nodal injections using updated nodal voltages</a:t>
            </a:r>
            <a:endParaRPr lang="en-US" sz="4000" b="1" dirty="0"/>
          </a:p>
        </p:txBody>
      </p:sp>
      <p:sp>
        <p:nvSpPr>
          <p:cNvPr id="11" name="TextBox 10">
            <a:extLst>
              <a:ext uri="{FF2B5EF4-FFF2-40B4-BE49-F238E27FC236}">
                <a16:creationId xmlns:a16="http://schemas.microsoft.com/office/drawing/2014/main" id="{01338B70-0A51-43AD-B3FE-7DC5CF6863E9}"/>
              </a:ext>
            </a:extLst>
          </p:cNvPr>
          <p:cNvSpPr txBox="1"/>
          <p:nvPr/>
        </p:nvSpPr>
        <p:spPr>
          <a:xfrm>
            <a:off x="1224195" y="5327943"/>
            <a:ext cx="6940317" cy="504480"/>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sz="2000" b="1"/>
            </a:lvl1pPr>
          </a:lstStyle>
          <a:p>
            <a:r>
              <a:rPr lang="en-US" dirty="0"/>
              <a:t>Perform backward sweep to update all line currents</a:t>
            </a:r>
          </a:p>
        </p:txBody>
      </p:sp>
      <p:sp>
        <p:nvSpPr>
          <p:cNvPr id="13" name="TextBox 12">
            <a:extLst>
              <a:ext uri="{FF2B5EF4-FFF2-40B4-BE49-F238E27FC236}">
                <a16:creationId xmlns:a16="http://schemas.microsoft.com/office/drawing/2014/main" id="{18DF5920-75CC-4579-A75E-5991A73ED589}"/>
              </a:ext>
            </a:extLst>
          </p:cNvPr>
          <p:cNvSpPr txBox="1"/>
          <p:nvPr/>
        </p:nvSpPr>
        <p:spPr>
          <a:xfrm>
            <a:off x="6553200" y="3621129"/>
            <a:ext cx="2040673" cy="400110"/>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sz="2000" b="1"/>
            </a:lvl1pPr>
          </a:lstStyle>
          <a:p>
            <a:r>
              <a:rPr lang="en-US" dirty="0"/>
              <a:t>Stop &amp; Output</a:t>
            </a:r>
          </a:p>
        </p:txBody>
      </p:sp>
      <p:sp>
        <p:nvSpPr>
          <p:cNvPr id="15" name="TextBox 14">
            <a:extLst>
              <a:ext uri="{FF2B5EF4-FFF2-40B4-BE49-F238E27FC236}">
                <a16:creationId xmlns:a16="http://schemas.microsoft.com/office/drawing/2014/main" id="{530CCF32-9523-48E5-8AE6-A53669F9E59A}"/>
              </a:ext>
            </a:extLst>
          </p:cNvPr>
          <p:cNvSpPr txBox="1"/>
          <p:nvPr/>
        </p:nvSpPr>
        <p:spPr>
          <a:xfrm>
            <a:off x="3483091" y="3590352"/>
            <a:ext cx="2422525" cy="400110"/>
          </a:xfrm>
          <a:prstGeom prst="rect">
            <a:avLst/>
          </a:prstGeom>
          <a:noFill/>
        </p:spPr>
        <p:txBody>
          <a:bodyPr wrap="square">
            <a:spAutoFit/>
          </a:bodyPr>
          <a:lstStyle/>
          <a:p>
            <a:pPr algn="ctr"/>
            <a:r>
              <a:rPr lang="en-US" sz="2000" b="1" dirty="0"/>
              <a:t>If Error &lt; Tol</a:t>
            </a:r>
            <a:endParaRPr lang="en-US" sz="2800" b="1" dirty="0"/>
          </a:p>
        </p:txBody>
      </p:sp>
      <p:cxnSp>
        <p:nvCxnSpPr>
          <p:cNvPr id="17" name="Straight Arrow Connector 16">
            <a:extLst>
              <a:ext uri="{FF2B5EF4-FFF2-40B4-BE49-F238E27FC236}">
                <a16:creationId xmlns:a16="http://schemas.microsoft.com/office/drawing/2014/main" id="{CF5BC162-07E7-46B0-938A-53F2CD98D3D8}"/>
              </a:ext>
            </a:extLst>
          </p:cNvPr>
          <p:cNvCxnSpPr>
            <a:stCxn id="6" idx="2"/>
            <a:endCxn id="7" idx="0"/>
          </p:cNvCxnSpPr>
          <p:nvPr/>
        </p:nvCxnSpPr>
        <p:spPr bwMode="auto">
          <a:xfrm>
            <a:off x="4694353" y="2278464"/>
            <a:ext cx="0" cy="32435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C931BB6C-68A9-4B94-AA81-C30898BA1EFD}"/>
              </a:ext>
            </a:extLst>
          </p:cNvPr>
          <p:cNvCxnSpPr>
            <a:stCxn id="7" idx="2"/>
            <a:endCxn id="8" idx="0"/>
          </p:cNvCxnSpPr>
          <p:nvPr/>
        </p:nvCxnSpPr>
        <p:spPr bwMode="auto">
          <a:xfrm>
            <a:off x="4694353" y="3180819"/>
            <a:ext cx="0" cy="32435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15EE39C8-5ABE-4F2E-8D28-A71E133A4264}"/>
              </a:ext>
            </a:extLst>
          </p:cNvPr>
          <p:cNvCxnSpPr/>
          <p:nvPr/>
        </p:nvCxnSpPr>
        <p:spPr bwMode="auto">
          <a:xfrm>
            <a:off x="4694353" y="4138687"/>
            <a:ext cx="0" cy="32435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0ED248D4-B192-44F1-913A-AEB53B7E8AAD}"/>
              </a:ext>
            </a:extLst>
          </p:cNvPr>
          <p:cNvCxnSpPr/>
          <p:nvPr/>
        </p:nvCxnSpPr>
        <p:spPr bwMode="auto">
          <a:xfrm>
            <a:off x="4670656" y="5003593"/>
            <a:ext cx="0" cy="32435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8E3118C-9E5E-4FD2-A082-6427321039B8}"/>
              </a:ext>
            </a:extLst>
          </p:cNvPr>
          <p:cNvCxnSpPr>
            <a:stCxn id="8" idx="3"/>
            <a:endCxn id="13" idx="1"/>
          </p:cNvCxnSpPr>
          <p:nvPr/>
        </p:nvCxnSpPr>
        <p:spPr bwMode="auto">
          <a:xfrm flipV="1">
            <a:off x="6080590" y="3821184"/>
            <a:ext cx="472610" cy="74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7" name="Straight Connector 26">
            <a:extLst>
              <a:ext uri="{FF2B5EF4-FFF2-40B4-BE49-F238E27FC236}">
                <a16:creationId xmlns:a16="http://schemas.microsoft.com/office/drawing/2014/main" id="{71ECD2CE-9072-41C4-BDC8-6AD97B08D5DD}"/>
              </a:ext>
            </a:extLst>
          </p:cNvPr>
          <p:cNvCxnSpPr>
            <a:stCxn id="11" idx="1"/>
          </p:cNvCxnSpPr>
          <p:nvPr/>
        </p:nvCxnSpPr>
        <p:spPr bwMode="auto">
          <a:xfrm flipH="1">
            <a:off x="657225" y="5580183"/>
            <a:ext cx="566970" cy="0"/>
          </a:xfrm>
          <a:prstGeom prst="line">
            <a:avLst/>
          </a:prstGeom>
          <a:solidFill>
            <a:schemeClr val="accent1"/>
          </a:solidFill>
          <a:ln w="476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DF8E5E7-FC84-433C-AEC7-47B90E988F24}"/>
              </a:ext>
            </a:extLst>
          </p:cNvPr>
          <p:cNvCxnSpPr>
            <a:cxnSpLocks/>
          </p:cNvCxnSpPr>
          <p:nvPr/>
        </p:nvCxnSpPr>
        <p:spPr bwMode="auto">
          <a:xfrm flipV="1">
            <a:off x="657225" y="2891816"/>
            <a:ext cx="0" cy="2688367"/>
          </a:xfrm>
          <a:prstGeom prst="line">
            <a:avLst/>
          </a:prstGeom>
          <a:solidFill>
            <a:schemeClr val="accent1"/>
          </a:solidFill>
          <a:ln w="47625" cap="flat" cmpd="sng" algn="ctr">
            <a:solidFill>
              <a:schemeClr val="tx1"/>
            </a:solidFill>
            <a:prstDash val="solid"/>
            <a:round/>
            <a:headEnd type="none" w="med" len="med"/>
            <a:tailEnd type="none" w="med" len="med"/>
          </a:ln>
          <a:effectLst/>
        </p:spPr>
      </p:cxnSp>
      <p:cxnSp>
        <p:nvCxnSpPr>
          <p:cNvPr id="31" name="Straight Arrow Connector 30">
            <a:extLst>
              <a:ext uri="{FF2B5EF4-FFF2-40B4-BE49-F238E27FC236}">
                <a16:creationId xmlns:a16="http://schemas.microsoft.com/office/drawing/2014/main" id="{9F581078-5C69-428D-8393-8425027F171C}"/>
              </a:ext>
            </a:extLst>
          </p:cNvPr>
          <p:cNvCxnSpPr>
            <a:cxnSpLocks/>
            <a:endCxn id="7" idx="1"/>
          </p:cNvCxnSpPr>
          <p:nvPr/>
        </p:nvCxnSpPr>
        <p:spPr bwMode="auto">
          <a:xfrm>
            <a:off x="657225" y="2891817"/>
            <a:ext cx="870182" cy="0"/>
          </a:xfrm>
          <a:prstGeom prst="straightConnector1">
            <a:avLst/>
          </a:prstGeom>
          <a:solidFill>
            <a:schemeClr val="accent1"/>
          </a:solidFill>
          <a:ln w="47625" cap="flat" cmpd="sng" algn="ctr">
            <a:solidFill>
              <a:schemeClr val="tx1"/>
            </a:solidFill>
            <a:prstDash val="solid"/>
            <a:round/>
            <a:headEnd type="none" w="med" len="med"/>
            <a:tailEnd type="triangle"/>
          </a:ln>
          <a:effectLst/>
        </p:spPr>
      </p:cxnSp>
      <p:sp>
        <p:nvSpPr>
          <p:cNvPr id="35" name="TextBox 34">
            <a:extLst>
              <a:ext uri="{FF2B5EF4-FFF2-40B4-BE49-F238E27FC236}">
                <a16:creationId xmlns:a16="http://schemas.microsoft.com/office/drawing/2014/main" id="{B7855A5A-6144-4198-B107-7599FA24C1C6}"/>
              </a:ext>
            </a:extLst>
          </p:cNvPr>
          <p:cNvSpPr txBox="1"/>
          <p:nvPr/>
        </p:nvSpPr>
        <p:spPr>
          <a:xfrm>
            <a:off x="5961233" y="3335204"/>
            <a:ext cx="633187" cy="461665"/>
          </a:xfrm>
          <a:prstGeom prst="rect">
            <a:avLst/>
          </a:prstGeom>
          <a:noFill/>
        </p:spPr>
        <p:txBody>
          <a:bodyPr wrap="none" rtlCol="0">
            <a:spAutoFit/>
          </a:bodyPr>
          <a:lstStyle/>
          <a:p>
            <a:r>
              <a:rPr lang="en-US" dirty="0"/>
              <a:t>Yes</a:t>
            </a:r>
          </a:p>
        </p:txBody>
      </p:sp>
      <p:sp>
        <p:nvSpPr>
          <p:cNvPr id="36" name="TextBox 35">
            <a:extLst>
              <a:ext uri="{FF2B5EF4-FFF2-40B4-BE49-F238E27FC236}">
                <a16:creationId xmlns:a16="http://schemas.microsoft.com/office/drawing/2014/main" id="{1DBC1FF8-00D6-4135-9ABB-6D36F5169194}"/>
              </a:ext>
            </a:extLst>
          </p:cNvPr>
          <p:cNvSpPr txBox="1"/>
          <p:nvPr/>
        </p:nvSpPr>
        <p:spPr>
          <a:xfrm>
            <a:off x="4754284" y="4070029"/>
            <a:ext cx="561372" cy="461665"/>
          </a:xfrm>
          <a:prstGeom prst="rect">
            <a:avLst/>
          </a:prstGeom>
          <a:noFill/>
        </p:spPr>
        <p:txBody>
          <a:bodyPr wrap="none" rtlCol="0">
            <a:spAutoFit/>
          </a:bodyPr>
          <a:lstStyle/>
          <a:p>
            <a:r>
              <a:rPr lang="en-US" dirty="0"/>
              <a:t>No</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7F4BE61-ABD6-400E-872F-09A9F7BC4087}"/>
                  </a:ext>
                </a:extLst>
              </p:cNvPr>
              <p:cNvSpPr txBox="1"/>
              <p:nvPr/>
            </p:nvSpPr>
            <p:spPr>
              <a:xfrm>
                <a:off x="5718343" y="1528445"/>
                <a:ext cx="737061" cy="4332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200" b="1" i="1" smtClean="0">
                              <a:solidFill>
                                <a:srgbClr val="836967"/>
                              </a:solidFill>
                              <a:latin typeface="Cambria Math" panose="02040503050406030204" pitchFamily="18" charset="0"/>
                            </a:rPr>
                          </m:ctrlPr>
                        </m:sSupPr>
                        <m:e>
                          <m:d>
                            <m:dPr>
                              <m:ctrlPr>
                                <a:rPr lang="en-US" sz="1200" b="1" i="1">
                                  <a:solidFill>
                                    <a:srgbClr val="836967"/>
                                  </a:solidFill>
                                  <a:latin typeface="Cambria Math" panose="02040503050406030204" pitchFamily="18" charset="0"/>
                                </a:rPr>
                              </m:ctrlPr>
                            </m:dPr>
                            <m:e>
                              <m:f>
                                <m:fPr>
                                  <m:ctrlPr>
                                    <a:rPr lang="en-US" sz="1200" b="1" i="1">
                                      <a:solidFill>
                                        <a:srgbClr val="836967"/>
                                      </a:solidFill>
                                      <a:latin typeface="Cambria Math" panose="02040503050406030204" pitchFamily="18" charset="0"/>
                                    </a:rPr>
                                  </m:ctrlPr>
                                </m:fPr>
                                <m:num>
                                  <m:r>
                                    <a:rPr lang="en-US" sz="1200" b="1" i="1">
                                      <a:latin typeface="Cambria Math" panose="02040503050406030204" pitchFamily="18" charset="0"/>
                                    </a:rPr>
                                    <m:t>𝑷</m:t>
                                  </m:r>
                                  <m:r>
                                    <a:rPr lang="en-US" sz="1200" b="1" i="0">
                                      <a:latin typeface="Cambria Math" panose="02040503050406030204" pitchFamily="18" charset="0"/>
                                    </a:rPr>
                                    <m:t>+</m:t>
                                  </m:r>
                                  <m:r>
                                    <a:rPr lang="en-US" sz="1200" b="1" i="1">
                                      <a:latin typeface="Cambria Math" panose="02040503050406030204" pitchFamily="18" charset="0"/>
                                    </a:rPr>
                                    <m:t>𝒋𝑸</m:t>
                                  </m:r>
                                </m:num>
                                <m:den>
                                  <m:r>
                                    <a:rPr lang="en-US" sz="1200" b="1" i="1" smtClean="0">
                                      <a:latin typeface="Cambria Math" panose="02040503050406030204" pitchFamily="18" charset="0"/>
                                    </a:rPr>
                                    <m:t>𝑽</m:t>
                                  </m:r>
                                </m:den>
                              </m:f>
                            </m:e>
                          </m:d>
                        </m:e>
                        <m:sup>
                          <m:r>
                            <a:rPr lang="en-US" sz="1200" b="1" i="0">
                              <a:latin typeface="Cambria Math" panose="02040503050406030204" pitchFamily="18" charset="0"/>
                            </a:rPr>
                            <m:t>∗</m:t>
                          </m:r>
                        </m:sup>
                      </m:sSup>
                    </m:oMath>
                  </m:oMathPara>
                </a14:m>
                <a:endParaRPr lang="en-US" sz="2000" b="1" dirty="0"/>
              </a:p>
            </p:txBody>
          </p:sp>
        </mc:Choice>
        <mc:Fallback xmlns="">
          <p:sp>
            <p:nvSpPr>
              <p:cNvPr id="37" name="TextBox 36">
                <a:extLst>
                  <a:ext uri="{FF2B5EF4-FFF2-40B4-BE49-F238E27FC236}">
                    <a16:creationId xmlns:a16="http://schemas.microsoft.com/office/drawing/2014/main" id="{97F4BE61-ABD6-400E-872F-09A9F7BC4087}"/>
                  </a:ext>
                </a:extLst>
              </p:cNvPr>
              <p:cNvSpPr txBox="1">
                <a:spLocks noRot="1" noChangeAspect="1" noMove="1" noResize="1" noEditPoints="1" noAdjustHandles="1" noChangeArrowheads="1" noChangeShapeType="1" noTextEdit="1"/>
              </p:cNvSpPr>
              <p:nvPr/>
            </p:nvSpPr>
            <p:spPr>
              <a:xfrm>
                <a:off x="5718343" y="1528445"/>
                <a:ext cx="737061" cy="433260"/>
              </a:xfrm>
              <a:prstGeom prst="rect">
                <a:avLst/>
              </a:prstGeom>
              <a:blipFill>
                <a:blip r:embed="rId2"/>
                <a:stretch>
                  <a:fillRect b="-1408"/>
                </a:stretch>
              </a:blipFill>
            </p:spPr>
            <p:txBody>
              <a:bodyPr/>
              <a:lstStyle/>
              <a:p>
                <a:r>
                  <a:rPr lang="en-US">
                    <a:noFill/>
                  </a:rPr>
                  <a:t> </a:t>
                </a:r>
              </a:p>
            </p:txBody>
          </p:sp>
        </mc:Fallback>
      </mc:AlternateContent>
    </p:spTree>
    <p:extLst>
      <p:ext uri="{BB962C8B-B14F-4D97-AF65-F5344CB8AC3E}">
        <p14:creationId xmlns:p14="http://schemas.microsoft.com/office/powerpoint/2010/main" val="94609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5C2C49-5002-DB5A-6346-76F6C6B1E7D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84F6D34C-F1E8-B07F-3BE8-8B7C3916AE58}"/>
              </a:ext>
            </a:extLst>
          </p:cNvPr>
          <p:cNvSpPr>
            <a:spLocks noGrp="1"/>
          </p:cNvSpPr>
          <p:nvPr>
            <p:ph type="sldNum" sz="quarter" idx="12"/>
          </p:nvPr>
        </p:nvSpPr>
        <p:spPr/>
        <p:txBody>
          <a:bodyPr/>
          <a:lstStyle/>
          <a:p>
            <a:fld id="{98783A6C-F2E5-470E-8F07-6DF2D28172F3}" type="slidenum">
              <a:rPr lang="en-US" smtClean="0"/>
              <a:t>21</a:t>
            </a:fld>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798DE07-B145-4BB9-01B5-4C4A9AAB0C7C}"/>
                  </a:ext>
                </a:extLst>
              </p:cNvPr>
              <p:cNvGraphicFramePr>
                <a:graphicFrameLocks noGrp="1"/>
              </p:cNvGraphicFramePr>
              <p:nvPr>
                <p:extLst>
                  <p:ext uri="{D42A27DB-BD31-4B8C-83A1-F6EECF244321}">
                    <p14:modId xmlns:p14="http://schemas.microsoft.com/office/powerpoint/2010/main" val="2324342094"/>
                  </p:ext>
                </p:extLst>
              </p:nvPr>
            </p:nvGraphicFramePr>
            <p:xfrm>
              <a:off x="152400" y="838200"/>
              <a:ext cx="5105400" cy="5158389"/>
            </p:xfrm>
            <a:graphic>
              <a:graphicData uri="http://schemas.openxmlformats.org/drawingml/2006/table">
                <a:tbl>
                  <a:tblPr>
                    <a:tableStyleId>{5C22544A-7EE6-4342-B048-85BDC9FD1C3A}</a:tableStyleId>
                  </a:tblPr>
                  <a:tblGrid>
                    <a:gridCol w="356191">
                      <a:extLst>
                        <a:ext uri="{9D8B030D-6E8A-4147-A177-3AD203B41FA5}">
                          <a16:colId xmlns:a16="http://schemas.microsoft.com/office/drawing/2014/main" val="3712091230"/>
                        </a:ext>
                      </a:extLst>
                    </a:gridCol>
                    <a:gridCol w="1853609">
                      <a:extLst>
                        <a:ext uri="{9D8B030D-6E8A-4147-A177-3AD203B41FA5}">
                          <a16:colId xmlns:a16="http://schemas.microsoft.com/office/drawing/2014/main" val="794165553"/>
                        </a:ext>
                      </a:extLst>
                    </a:gridCol>
                    <a:gridCol w="1905000">
                      <a:extLst>
                        <a:ext uri="{9D8B030D-6E8A-4147-A177-3AD203B41FA5}">
                          <a16:colId xmlns:a16="http://schemas.microsoft.com/office/drawing/2014/main" val="888564319"/>
                        </a:ext>
                      </a:extLst>
                    </a:gridCol>
                    <a:gridCol w="990600">
                      <a:extLst>
                        <a:ext uri="{9D8B030D-6E8A-4147-A177-3AD203B41FA5}">
                          <a16:colId xmlns:a16="http://schemas.microsoft.com/office/drawing/2014/main" val="1943706435"/>
                        </a:ext>
                      </a:extLst>
                    </a:gridCol>
                  </a:tblGrid>
                  <a:tr h="417596">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400" i="1" smtClean="0">
                                    <a:effectLst/>
                                    <a:latin typeface="Cambria Math" panose="02040503050406030204" pitchFamily="18" charset="0"/>
                                  </a:rPr>
                                  <m:t>△</m:t>
                                </m:r>
                                <m:r>
                                  <a:rPr lang="en-US" sz="1400" b="0" i="1" smtClean="0">
                                    <a:effectLst/>
                                    <a:latin typeface="Cambria Math" panose="02040503050406030204" pitchFamily="18" charset="0"/>
                                  </a:rPr>
                                  <m:t>−</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Grounded</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Y</m:t>
                                </m:r>
                              </m:oMath>
                            </m:oMathPara>
                          </a14:m>
                          <a:endParaRPr lang="en-US" sz="14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effectLst/>
                              <a:latin typeface="Times New Roman" panose="02020603050405020304" pitchFamily="18" charset="0"/>
                              <a:cs typeface="Times New Roman" panose="02020603050405020304" pitchFamily="18" charset="0"/>
                            </a:rPr>
                            <a:t>Wye-Connected Voltage Regulator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effectLst/>
                              <a:latin typeface="Times New Roman" panose="02020603050405020304" pitchFamily="18" charset="0"/>
                              <a:cs typeface="Times New Roman" panose="02020603050405020304" pitchFamily="18" charset="0"/>
                            </a:rPr>
                            <a:t>Line</a:t>
                          </a:r>
                          <a:r>
                            <a:rPr lang="en-US" sz="1200" b="0" i="0" baseline="0" dirty="0">
                              <a:effectLst/>
                              <a:latin typeface="Times New Roman" panose="02020603050405020304" pitchFamily="18" charset="0"/>
                              <a:cs typeface="Times New Roman" panose="02020603050405020304" pitchFamily="18" charset="0"/>
                            </a:rPr>
                            <a:t> Segment</a:t>
                          </a:r>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576043">
                    <a:tc>
                      <a:txBody>
                        <a:bodyPr/>
                        <a:lstStyle/>
                        <a:p>
                          <a:pPr algn="ct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𝑎𝑡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f>
                                  <m:fPr>
                                    <m:ctrlPr>
                                      <a:rPr lang="en-US" sz="1200" b="0" i="1" smtClean="0">
                                        <a:effectLst/>
                                        <a:latin typeface="Cambria Math" panose="02040503050406030204" pitchFamily="18" charset="0"/>
                                      </a:rPr>
                                    </m:ctrlPr>
                                  </m:fPr>
                                  <m:num>
                                    <m:sSub>
                                      <m:sSubPr>
                                        <m:ctrlPr>
                                          <a:rPr lang="en-US" sz="1200" b="0" i="1" smtClean="0">
                                            <a:effectLst/>
                                            <a:latin typeface="Cambria Math" panose="02040503050406030204" pitchFamily="18" charset="0"/>
                                          </a:rPr>
                                        </m:ctrlPr>
                                      </m:sSubPr>
                                      <m:e>
                                        <m:r>
                                          <a:rPr lang="en-US" sz="1200" b="0" i="1" smtClean="0">
                                            <a:effectLst/>
                                            <a:latin typeface="Cambria Math" panose="02040503050406030204" pitchFamily="18" charset="0"/>
                                          </a:rPr>
                                          <m:t>𝑛</m:t>
                                        </m:r>
                                      </m:e>
                                      <m:sub>
                                        <m:r>
                                          <a:rPr lang="en-US" sz="1200" b="0" i="1" smtClean="0">
                                            <a:effectLst/>
                                            <a:latin typeface="Cambria Math" panose="02040503050406030204" pitchFamily="18" charset="0"/>
                                          </a:rPr>
                                          <m:t>𝑡</m:t>
                                        </m:r>
                                      </m:sub>
                                    </m:sSub>
                                  </m:num>
                                  <m:den>
                                    <m:r>
                                      <a:rPr lang="en-US" sz="1200" b="0" i="1" smtClean="0">
                                        <a:effectLst/>
                                        <a:latin typeface="Cambria Math" panose="02040503050406030204" pitchFamily="18" charset="0"/>
                                      </a:rPr>
                                      <m:t>3</m:t>
                                    </m:r>
                                  </m:den>
                                </m:f>
                                <m:d>
                                  <m:dPr>
                                    <m:begChr m:val="["/>
                                    <m:endChr m:val="]"/>
                                    <m:ctrlPr>
                                      <a:rPr lang="en-US" sz="1200" b="0" i="1" smtClean="0">
                                        <a:effectLst/>
                                        <a:latin typeface="Cambria Math" panose="02040503050406030204" pitchFamily="18" charset="0"/>
                                      </a:rPr>
                                    </m:ctrlPr>
                                  </m:dPr>
                                  <m:e>
                                    <m:m>
                                      <m:mPr>
                                        <m:mcs>
                                          <m:mc>
                                            <m:mcPr>
                                              <m:count m:val="3"/>
                                              <m:mcJc m:val="center"/>
                                            </m:mcPr>
                                          </m:mc>
                                        </m:mcs>
                                        <m:ctrlPr>
                                          <a:rPr lang="en-US" sz="1200" b="0" i="1" smtClean="0">
                                            <a:effectLst/>
                                            <a:latin typeface="Cambria Math" panose="02040503050406030204" pitchFamily="18" charset="0"/>
                                          </a:rPr>
                                        </m:ctrlPr>
                                      </m:mPr>
                                      <m:mr>
                                        <m:e>
                                          <m:r>
                                            <m:rPr>
                                              <m:brk m:alnAt="7"/>
                                            </m:rP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mr>
                                      <m:mr>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mr>
                                      <m:mr>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𝑅</m:t>
                                              </m:r>
                                              <m:r>
                                                <a:rPr lang="en-US" sz="1200" b="0" i="1" smtClean="0">
                                                  <a:latin typeface="Cambria Math" panose="02040503050406030204" pitchFamily="18" charset="0"/>
                                                </a:rPr>
                                                <m:t>_</m:t>
                                              </m:r>
                                              <m:r>
                                                <a:rPr lang="en-US" sz="1200" b="0" i="1" smtClean="0">
                                                  <a:latin typeface="Cambria Math" panose="02040503050406030204" pitchFamily="18" charset="0"/>
                                                </a:rPr>
                                                <m:t>𝑎</m:t>
                                              </m:r>
                                            </m:sub>
                                          </m:sSub>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sSub>
                                            <m:sSubPr>
                                              <m:ctrlPr>
                                                <a:rPr lang="en-US" sz="1200" i="1" smtClean="0">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𝑏</m:t>
                                              </m:r>
                                            </m:sub>
                                          </m:sSub>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𝑐</m:t>
                                              </m:r>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𝑢</m:t>
                                </m:r>
                                <m:r>
                                  <a:rPr lang="en-US" sz="1200" b="0" i="1" smtClean="0">
                                    <a:effectLst/>
                                    <a:latin typeface="Cambria Math" panose="020405030504060302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088297"/>
                      </a:ext>
                    </a:extLst>
                  </a:tr>
                  <a:tr h="5861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𝑏𝑡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r>
                                            <a:rPr lang="en-US" sz="120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i="1" smtClean="0">
                                              <a:latin typeface="Cambria Math" panose="02040503050406030204" pitchFamily="18" charset="0"/>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𝑍</m:t>
                                    </m:r>
                                  </m:e>
                                  <m:sub>
                                    <m:r>
                                      <a:rPr lang="en-US" sz="1200" i="1">
                                        <a:latin typeface="Cambria Math" panose="02040503050406030204" pitchFamily="18" charset="0"/>
                                      </a:rPr>
                                      <m:t>𝑎𝑏𝑐</m:t>
                                    </m:r>
                                  </m:sub>
                                </m:sSub>
                                <m:r>
                                  <a:rPr lang="en-US" sz="1200" b="0" i="1" smtClean="0">
                                    <a:latin typeface="Cambria Math" panose="020405030504060302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659896"/>
                      </a:ext>
                    </a:extLst>
                  </a:tr>
                  <a:tr h="492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𝑐𝑡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455367"/>
                      </a:ext>
                    </a:extLst>
                  </a:tr>
                  <a:tr h="7423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𝑑𝑡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1/</m:t>
                                              </m:r>
                                              <m:r>
                                                <a:rPr lang="en-US" sz="1200" b="0" i="1" smtClean="0">
                                                  <a:latin typeface="Cambria Math" panose="02040503050406030204" pitchFamily="18" charset="0"/>
                                                </a:rPr>
                                                <m:t>𝑎</m:t>
                                              </m:r>
                                            </m:e>
                                            <m:sub>
                                              <m:r>
                                                <a:rPr lang="en-US" sz="1200" b="0" i="1" smtClean="0">
                                                  <a:latin typeface="Cambria Math" panose="02040503050406030204" pitchFamily="18" charset="0"/>
                                                </a:rPr>
                                                <m:t>𝑅</m:t>
                                              </m:r>
                                              <m:r>
                                                <a:rPr lang="en-US" sz="1200" b="0" i="1" smtClean="0">
                                                  <a:latin typeface="Cambria Math" panose="02040503050406030204" pitchFamily="18" charset="0"/>
                                                </a:rPr>
                                                <m:t>_</m:t>
                                              </m:r>
                                              <m:r>
                                                <a:rPr lang="en-US" sz="1200" b="0" i="1" smtClean="0">
                                                  <a:latin typeface="Cambria Math" panose="02040503050406030204" pitchFamily="18" charset="0"/>
                                                </a:rPr>
                                                <m:t>𝑎</m:t>
                                              </m:r>
                                            </m:sub>
                                          </m:sSub>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1/</m:t>
                                              </m:r>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𝑏</m:t>
                                              </m:r>
                                            </m:sub>
                                          </m:sSub>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sSub>
                                            <m:sSubPr>
                                              <m:ctrlPr>
                                                <a:rPr lang="en-US" sz="1200" i="1">
                                                  <a:latin typeface="Cambria Math" panose="02040503050406030204" pitchFamily="18" charset="0"/>
                                                </a:rPr>
                                              </m:ctrlPr>
                                            </m:sSubPr>
                                            <m:e>
                                              <m:r>
                                                <a:rPr lang="en-US" sz="1200" b="0" i="1" smtClean="0">
                                                  <a:latin typeface="Cambria Math" panose="02040503050406030204" pitchFamily="18" charset="0"/>
                                                </a:rPr>
                                                <m:t>1/</m:t>
                                              </m:r>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𝑐</m:t>
                                              </m:r>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𝑢</m:t>
                              </m:r>
                            </m:oMath>
                          </a14:m>
                          <a:r>
                            <a:rPr lang="en-US" sz="1200" dirty="0">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569479"/>
                      </a:ext>
                    </a:extLst>
                  </a:tr>
                  <a:tr h="6858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𝐴𝑡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1/</m:t>
                                              </m:r>
                                              <m:r>
                                                <a:rPr lang="en-US" sz="1200" b="0" i="1" smtClean="0">
                                                  <a:latin typeface="Cambria Math" panose="02040503050406030204" pitchFamily="18" charset="0"/>
                                                </a:rPr>
                                                <m:t>𝑎</m:t>
                                              </m:r>
                                            </m:e>
                                            <m:sub>
                                              <m:r>
                                                <a:rPr lang="en-US" sz="1200" b="0" i="1" smtClean="0">
                                                  <a:latin typeface="Cambria Math" panose="02040503050406030204" pitchFamily="18" charset="0"/>
                                                </a:rPr>
                                                <m:t>𝑅</m:t>
                                              </m:r>
                                              <m:r>
                                                <a:rPr lang="en-US" sz="1200" b="0" i="1" smtClean="0">
                                                  <a:latin typeface="Cambria Math" panose="02040503050406030204" pitchFamily="18" charset="0"/>
                                                </a:rPr>
                                                <m:t>_</m:t>
                                              </m:r>
                                              <m:r>
                                                <a:rPr lang="en-US" sz="1200" b="0" i="1" smtClean="0">
                                                  <a:latin typeface="Cambria Math" panose="02040503050406030204" pitchFamily="18" charset="0"/>
                                                </a:rPr>
                                                <m:t>𝑎</m:t>
                                              </m:r>
                                            </m:sub>
                                          </m:sSub>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1/</m:t>
                                              </m:r>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𝑏</m:t>
                                              </m:r>
                                            </m:sub>
                                          </m:sSub>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1/</m:t>
                                          </m:r>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𝑐</m:t>
                                              </m:r>
                                            </m:sub>
                                          </m:sSub>
                                        </m:e>
                                      </m:mr>
                                    </m:m>
                                  </m:e>
                                </m:d>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𝑢</m:t>
                                </m:r>
                                <m:r>
                                  <m:rPr>
                                    <m:nor/>
                                  </m:rPr>
                                  <a:rPr lang="en-US" sz="1200" dirty="0" smtClean="0">
                                    <a:effectLst/>
                                    <a:latin typeface="Times New Roman" panose="020206030504050203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363328"/>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𝐵𝑡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𝑍</m:t>
                                    </m:r>
                                  </m:e>
                                  <m:sub>
                                    <m:r>
                                      <a:rPr lang="en-US" sz="1200" i="1">
                                        <a:latin typeface="Cambria Math" panose="02040503050406030204" pitchFamily="18" charset="0"/>
                                      </a:rPr>
                                      <m:t>𝑎𝑏𝑐</m:t>
                                    </m:r>
                                  </m:sub>
                                </m:sSub>
                                <m:r>
                                  <a:rPr lang="en-US" sz="1200" b="0" i="1" smtClean="0">
                                    <a:latin typeface="Cambria Math" panose="020405030504060302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684363"/>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sSub>
                                <m:sSubPr>
                                  <m:ctrlPr>
                                    <a:rPr lang="en-US" sz="1200" i="1" smtClean="0">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𝑎</m:t>
                                  </m:r>
                                </m:e>
                                <m:sub>
                                  <m:r>
                                    <a:rPr lang="en-US" sz="1200" i="1">
                                      <a:latin typeface="Cambria Math" panose="02040503050406030204" pitchFamily="18" charset="0"/>
                                      <a:ea typeface="Cambria Math" panose="02040503050406030204" pitchFamily="18" charset="0"/>
                                    </a:rPr>
                                    <m:t>𝑅</m:t>
                                  </m:r>
                                </m:sub>
                              </m:sSub>
                              <m:r>
                                <a:rPr lang="en-US" altLang="zh-CN"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r>
                                <a:rPr lang="en-US"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0</m:t>
                              </m:r>
                            </m:oMath>
                          </a14:m>
                          <a:r>
                            <a:rPr lang="en-US" altLang="zh-CN" sz="1200" dirty="0">
                              <a:latin typeface="Cambria Math" panose="02040503050406030204" pitchFamily="18" charset="0"/>
                              <a:ea typeface="Cambria Math" panose="02040503050406030204" pitchFamily="18" charset="0"/>
                            </a:rPr>
                            <a:t>.00625</a:t>
                          </a:r>
                          <a14:m>
                            <m:oMath xmlns:m="http://schemas.openxmlformats.org/officeDocument/2006/math">
                              <m:r>
                                <a:rPr lang="en-US" altLang="zh-CN" sz="1200" i="1" dirty="0" smtClean="0">
                                  <a:latin typeface="Cambria Math" panose="02040503050406030204" pitchFamily="18" charset="0"/>
                                  <a:ea typeface="Cambria Math" panose="02040503050406030204" pitchFamily="18" charset="0"/>
                                </a:rPr>
                                <m:t>∙</m:t>
                              </m:r>
                            </m:oMath>
                          </a14:m>
                          <a:r>
                            <a:rPr lang="en-US" sz="1200" dirty="0">
                              <a:latin typeface="Cambria Math" panose="02040503050406030204" pitchFamily="18" charset="0"/>
                              <a:ea typeface="Cambria Math" panose="02040503050406030204" pitchFamily="18" charset="0"/>
                            </a:rPr>
                            <a:t>T</a:t>
                          </a:r>
                          <a:r>
                            <a:rPr lang="en-US" altLang="zh-CN" sz="1200" dirty="0">
                              <a:latin typeface="Cambria Math" panose="02040503050406030204" pitchFamily="18" charset="0"/>
                              <a:ea typeface="Cambria Math" panose="02040503050406030204" pitchFamily="18" charset="0"/>
                            </a:rPr>
                            <a:t>ap</a:t>
                          </a:r>
                          <a:endParaRPr lang="en-US" sz="1200" dirty="0">
                            <a:effectLst/>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Choice>
        <mc:Fallback xmlns="">
          <p:graphicFrame>
            <p:nvGraphicFramePr>
              <p:cNvPr id="6" name="Table 5">
                <a:extLst>
                  <a:ext uri="{FF2B5EF4-FFF2-40B4-BE49-F238E27FC236}">
                    <a16:creationId xmlns:a16="http://schemas.microsoft.com/office/drawing/2014/main" id="{0798DE07-B145-4BB9-01B5-4C4A9AAB0C7C}"/>
                  </a:ext>
                </a:extLst>
              </p:cNvPr>
              <p:cNvGraphicFramePr>
                <a:graphicFrameLocks noGrp="1"/>
              </p:cNvGraphicFramePr>
              <p:nvPr>
                <p:extLst>
                  <p:ext uri="{D42A27DB-BD31-4B8C-83A1-F6EECF244321}">
                    <p14:modId xmlns:p14="http://schemas.microsoft.com/office/powerpoint/2010/main" val="2324342094"/>
                  </p:ext>
                </p:extLst>
              </p:nvPr>
            </p:nvGraphicFramePr>
            <p:xfrm>
              <a:off x="152400" y="838200"/>
              <a:ext cx="5105400" cy="5158389"/>
            </p:xfrm>
            <a:graphic>
              <a:graphicData uri="http://schemas.openxmlformats.org/drawingml/2006/table">
                <a:tbl>
                  <a:tblPr>
                    <a:tableStyleId>{5C22544A-7EE6-4342-B048-85BDC9FD1C3A}</a:tableStyleId>
                  </a:tblPr>
                  <a:tblGrid>
                    <a:gridCol w="356191">
                      <a:extLst>
                        <a:ext uri="{9D8B030D-6E8A-4147-A177-3AD203B41FA5}">
                          <a16:colId xmlns:a16="http://schemas.microsoft.com/office/drawing/2014/main" val="3712091230"/>
                        </a:ext>
                      </a:extLst>
                    </a:gridCol>
                    <a:gridCol w="1853609">
                      <a:extLst>
                        <a:ext uri="{9D8B030D-6E8A-4147-A177-3AD203B41FA5}">
                          <a16:colId xmlns:a16="http://schemas.microsoft.com/office/drawing/2014/main" val="794165553"/>
                        </a:ext>
                      </a:extLst>
                    </a:gridCol>
                    <a:gridCol w="1905000">
                      <a:extLst>
                        <a:ext uri="{9D8B030D-6E8A-4147-A177-3AD203B41FA5}">
                          <a16:colId xmlns:a16="http://schemas.microsoft.com/office/drawing/2014/main" val="888564319"/>
                        </a:ext>
                      </a:extLst>
                    </a:gridCol>
                    <a:gridCol w="990600">
                      <a:extLst>
                        <a:ext uri="{9D8B030D-6E8A-4147-A177-3AD203B41FA5}">
                          <a16:colId xmlns:a16="http://schemas.microsoft.com/office/drawing/2014/main" val="1943706435"/>
                        </a:ext>
                      </a:extLst>
                    </a:gridCol>
                  </a:tblGrid>
                  <a:tr h="487680">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1250" r="-156393" b="-961250"/>
                          </a:stretch>
                        </a:blipFill>
                      </a:tcPr>
                    </a:tc>
                    <a:tc>
                      <a:txBody>
                        <a:bodyPr/>
                        <a:lstStyle/>
                        <a:p>
                          <a:pPr algn="ctr"/>
                          <a:r>
                            <a:rPr lang="en-US" sz="1200" b="0" i="0" dirty="0">
                              <a:effectLst/>
                              <a:latin typeface="Times New Roman" panose="02020603050405020304" pitchFamily="18" charset="0"/>
                              <a:cs typeface="Times New Roman" panose="02020603050405020304" pitchFamily="18" charset="0"/>
                            </a:rPr>
                            <a:t>Wye-Connected Voltage Regulator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effectLst/>
                              <a:latin typeface="Times New Roman" panose="02020603050405020304" pitchFamily="18" charset="0"/>
                              <a:cs typeface="Times New Roman" panose="02020603050405020304" pitchFamily="18" charset="0"/>
                            </a:rPr>
                            <a:t>Line</a:t>
                          </a:r>
                          <a:r>
                            <a:rPr lang="en-US" sz="1200" b="0" i="0" baseline="0" dirty="0">
                              <a:effectLst/>
                              <a:latin typeface="Times New Roman" panose="02020603050405020304" pitchFamily="18" charset="0"/>
                              <a:cs typeface="Times New Roman" panose="02020603050405020304" pitchFamily="18" charset="0"/>
                            </a:rPr>
                            <a:t> Segment</a:t>
                          </a:r>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67271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448" t="-72973" r="-1348276" b="-59279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72973" r="-156393" b="-59279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987" t="-72973" r="-52885" b="-59279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15337" t="-72973" r="-1227" b="-592793"/>
                          </a:stretch>
                        </a:blipFill>
                      </a:tcPr>
                    </a:tc>
                    <a:extLst>
                      <a:ext uri="{0D108BD9-81ED-4DB2-BD59-A6C34878D82A}">
                        <a16:rowId xmlns:a16="http://schemas.microsoft.com/office/drawing/2014/main" val="1124088297"/>
                      </a:ext>
                    </a:extLst>
                  </a:tr>
                  <a:tr h="68446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448" t="-171429" r="-1348276" b="-487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171429" r="-156393" b="-487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987" t="-171429" r="-52885" b="-487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15337" t="-171429" r="-1227" b="-487500"/>
                          </a:stretch>
                        </a:blipFill>
                      </a:tcPr>
                    </a:tc>
                    <a:extLst>
                      <a:ext uri="{0D108BD9-81ED-4DB2-BD59-A6C34878D82A}">
                        <a16:rowId xmlns:a16="http://schemas.microsoft.com/office/drawing/2014/main" val="802659896"/>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448" t="-323404" r="-1348276" b="-48085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323404" r="-156393" b="-48085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987" t="-323404" r="-52885" b="-48085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15337" t="-323404" r="-1227" b="-480851"/>
                          </a:stretch>
                        </a:blipFill>
                      </a:tcPr>
                    </a:tc>
                    <a:extLst>
                      <a:ext uri="{0D108BD9-81ED-4DB2-BD59-A6C34878D82A}">
                        <a16:rowId xmlns:a16="http://schemas.microsoft.com/office/drawing/2014/main" val="1452455367"/>
                      </a:ext>
                    </a:extLst>
                  </a:tr>
                  <a:tr h="74231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448" t="-326230" r="-1348276" b="-2704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326230" r="-156393" b="-2704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987" t="-326230" r="-52885" b="-2704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15337" t="-326230" r="-1227" b="-270492"/>
                          </a:stretch>
                        </a:blipFill>
                      </a:tcPr>
                    </a:tc>
                    <a:extLst>
                      <a:ext uri="{0D108BD9-81ED-4DB2-BD59-A6C34878D82A}">
                        <a16:rowId xmlns:a16="http://schemas.microsoft.com/office/drawing/2014/main" val="2296569479"/>
                      </a:ext>
                    </a:extLst>
                  </a:tr>
                  <a:tr h="6858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448" t="-460177" r="-1348276" b="-19203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460177" r="-156393" b="-19203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987" t="-460177" r="-52885" b="-19203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15337" t="-460177" r="-1227" b="-192035"/>
                          </a:stretch>
                        </a:blipFill>
                      </a:tcPr>
                    </a:tc>
                    <a:extLst>
                      <a:ext uri="{0D108BD9-81ED-4DB2-BD59-A6C34878D82A}">
                        <a16:rowId xmlns:a16="http://schemas.microsoft.com/office/drawing/2014/main" val="671363328"/>
                      </a:ext>
                    </a:extLst>
                  </a:tr>
                  <a:tr h="68389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448" t="-565179" r="-1348276" b="-93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565179" r="-156393" b="-93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987" t="-565179" r="-52885" b="-93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15337" t="-565179" r="-1227" b="-93750"/>
                          </a:stretch>
                        </a:blipFill>
                      </a:tcPr>
                    </a:tc>
                    <a:extLst>
                      <a:ext uri="{0D108BD9-81ED-4DB2-BD59-A6C34878D82A}">
                        <a16:rowId xmlns:a16="http://schemas.microsoft.com/office/drawing/2014/main" val="723684363"/>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9672" t="-723301" r="-156393" b="-194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987" t="-723301" r="-52885" b="-1942"/>
                          </a:stretch>
                        </a:blipFill>
                      </a:tcPr>
                    </a:tc>
                    <a:tc>
                      <a:txBody>
                        <a:bodyPr/>
                        <a:lstStyle/>
                        <a:p>
                          <a:pPr algn="ctr"/>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Fallback>
      </mc:AlternateContent>
      <p:sp>
        <p:nvSpPr>
          <p:cNvPr id="7" name="Rectangle 6">
            <a:extLst>
              <a:ext uri="{FF2B5EF4-FFF2-40B4-BE49-F238E27FC236}">
                <a16:creationId xmlns:a16="http://schemas.microsoft.com/office/drawing/2014/main" id="{6CFBE067-2098-DD2A-7BC4-42DB609F043C}"/>
              </a:ext>
            </a:extLst>
          </p:cNvPr>
          <p:cNvSpPr/>
          <p:nvPr/>
        </p:nvSpPr>
        <p:spPr>
          <a:xfrm>
            <a:off x="152399" y="124480"/>
            <a:ext cx="8534401"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8102E"/>
                </a:solidFill>
                <a:effectLst/>
                <a:uLnTx/>
                <a:uFillTx/>
                <a:latin typeface="Univers 67 CondensedBold"/>
                <a:ea typeface="+mn-ea"/>
                <a:cs typeface="+mn-cs"/>
              </a:rPr>
              <a:t>Transformer model</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46E7DD5-9E9D-08CC-0962-8F5884E4E028}"/>
                  </a:ext>
                </a:extLst>
              </p:cNvPr>
              <p:cNvSpPr/>
              <p:nvPr/>
            </p:nvSpPr>
            <p:spPr>
              <a:xfrm>
                <a:off x="5334000" y="2358558"/>
                <a:ext cx="4403165"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d>
                          <m:dPr>
                            <m:begChr m:val="["/>
                            <m:endChr m:val="]"/>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𝑉𝐿𝐺</m:t>
                                </m:r>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𝑚</m:t>
                        </m:r>
                      </m:sub>
                    </m:sSub>
                  </m:oMath>
                </a14:m>
                <a:r>
                  <a:rPr kumimoji="0" lang="en-US" sz="1600" b="0" i="0" u="none" strike="noStrike" kern="1200" cap="none" spc="0" normalizeH="0" baseline="0" noProof="0" dirty="0">
                    <a:ln>
                      <a:noFill/>
                    </a:ln>
                    <a:solidFill>
                      <a:srgbClr val="FF0000"/>
                    </a:solidFill>
                    <a:effectLst/>
                    <a:uLnTx/>
                    <a:uFillTx/>
                    <a:latin typeface="Times" charset="0"/>
                    <a:ea typeface="+mn-ea"/>
                    <a:cs typeface="+mn-cs"/>
                  </a:rPr>
                  <a:t>=</a:t>
                </a:r>
                <a14:m>
                  <m:oMath xmlns:m="http://schemas.openxmlformats.org/officeDocument/2006/math">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𝐴</m:t>
                    </m:r>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𝑉𝐿𝐺</m:t>
                                </m:r>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𝑛</m:t>
                        </m:r>
                      </m:sub>
                    </m:sSub>
                  </m:oMath>
                </a14:m>
                <a:r>
                  <a:rPr kumimoji="0" lang="en-US" sz="1600" b="0" i="0" u="none" strike="noStrike" kern="1200" cap="none" spc="0" normalizeH="0" baseline="0" noProof="0" dirty="0">
                    <a:ln>
                      <a:noFill/>
                    </a:ln>
                    <a:solidFill>
                      <a:srgbClr val="FF0000"/>
                    </a:solidFill>
                    <a:effectLst/>
                    <a:uLnTx/>
                    <a:uFillTx/>
                    <a:latin typeface="Times" charset="0"/>
                    <a:ea typeface="+mn-ea"/>
                    <a:cs typeface="+mn-cs"/>
                  </a:rPr>
                  <a:t> </a:t>
                </a:r>
                <a14:m>
                  <m:oMath xmlns:m="http://schemas.openxmlformats.org/officeDocument/2006/math">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 </m:t>
                    </m:r>
                    <m:d>
                      <m:dPr>
                        <m:begChr m:val="["/>
                        <m:endChr m:val="]"/>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𝐵</m:t>
                        </m:r>
                      </m:e>
                    </m:d>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d>
                          <m:dPr>
                            <m:begChr m:val="["/>
                            <m:endChr m:val="]"/>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𝐼</m:t>
                                </m:r>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𝑚</m:t>
                        </m:r>
                      </m:sub>
                    </m:sSub>
                  </m:oMath>
                </a14:m>
                <a:endParaRPr kumimoji="0" lang="en-US" sz="1600" b="0" i="0" u="none" strike="noStrike" kern="1200" cap="none" spc="0" normalizeH="0" baseline="0" noProof="0" dirty="0">
                  <a:ln>
                    <a:noFill/>
                  </a:ln>
                  <a:solidFill>
                    <a:srgbClr val="FF0000"/>
                  </a:solidFill>
                  <a:effectLst/>
                  <a:uLnTx/>
                  <a:uFillTx/>
                  <a:latin typeface="Times" charset="0"/>
                  <a:ea typeface="+mn-ea"/>
                  <a:cs typeface="+mn-cs"/>
                </a:endParaRPr>
              </a:p>
            </p:txBody>
          </p:sp>
        </mc:Choice>
        <mc:Fallback xmlns="">
          <p:sp>
            <p:nvSpPr>
              <p:cNvPr id="8" name="Rectangle 7">
                <a:extLst>
                  <a:ext uri="{FF2B5EF4-FFF2-40B4-BE49-F238E27FC236}">
                    <a16:creationId xmlns:a16="http://schemas.microsoft.com/office/drawing/2014/main" id="{846E7DD5-9E9D-08CC-0962-8F5884E4E028}"/>
                  </a:ext>
                </a:extLst>
              </p:cNvPr>
              <p:cNvSpPr>
                <a:spLocks noRot="1" noChangeAspect="1" noMove="1" noResize="1" noEditPoints="1" noAdjustHandles="1" noChangeArrowheads="1" noChangeShapeType="1" noTextEdit="1"/>
              </p:cNvSpPr>
              <p:nvPr/>
            </p:nvSpPr>
            <p:spPr>
              <a:xfrm>
                <a:off x="5334000" y="2358558"/>
                <a:ext cx="4403165" cy="338554"/>
              </a:xfrm>
              <a:prstGeom prst="rect">
                <a:avLst/>
              </a:prstGeom>
              <a:blipFill>
                <a:blip r:embed="rId3"/>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45397C7-019B-29CF-6EDF-0F4F633B5122}"/>
                  </a:ext>
                </a:extLst>
              </p:cNvPr>
              <p:cNvSpPr txBox="1"/>
              <p:nvPr/>
            </p:nvSpPr>
            <p:spPr>
              <a:xfrm>
                <a:off x="5410200" y="3182779"/>
                <a:ext cx="3628686" cy="246221"/>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𝑉𝐿𝐺</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b>
                    </m:sSub>
                  </m:oMath>
                </a14:m>
                <a:r>
                  <a:rPr kumimoji="0" lang="en-US" sz="1600" b="0" i="0" u="none" strike="noStrike" kern="1200" cap="none" spc="0" normalizeH="0" baseline="0" noProof="0" dirty="0">
                    <a:ln>
                      <a:noFill/>
                    </a:ln>
                    <a:solidFill>
                      <a:srgbClr val="000000"/>
                    </a:solidFill>
                    <a:effectLst/>
                    <a:uLnTx/>
                    <a:uFillTx/>
                    <a:latin typeface="Times" charset="0"/>
                    <a:ea typeface="+mn-ea"/>
                    <a:cs typeface="+mn-cs"/>
                  </a:rPr>
                  <a:t>=</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𝑎</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𝑉𝐿𝐺</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sub>
                    </m:sSub>
                  </m:oMath>
                </a14:m>
                <a:r>
                  <a:rPr kumimoji="0" lang="en-US" sz="1600" b="0" i="0" u="none" strike="noStrike" kern="1200" cap="none" spc="0" normalizeH="0" baseline="0" noProof="0" dirty="0">
                    <a:ln>
                      <a:noFill/>
                    </a:ln>
                    <a:solidFill>
                      <a:srgbClr val="000000"/>
                    </a:solidFill>
                    <a:effectLst/>
                    <a:uLnTx/>
                    <a:uFillTx/>
                    <a:latin typeface="Times" charset="0"/>
                    <a:ea typeface="+mn-ea"/>
                    <a:cs typeface="+mn-cs"/>
                  </a:rPr>
                  <a:t> </a:t>
                </a:r>
                <a14:m>
                  <m:oMath xmlns:m="http://schemas.openxmlformats.org/officeDocument/2006/math">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d>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𝐼</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𝑚</m:t>
                        </m:r>
                      </m:sub>
                    </m:sSub>
                  </m:oMath>
                </a14:m>
                <a:endParaRPr kumimoji="0" lang="en-US" sz="1600" b="0" i="0" u="none" strike="noStrike" kern="1200" cap="none" spc="0" normalizeH="0" baseline="0" noProof="0" dirty="0">
                  <a:ln>
                    <a:noFill/>
                  </a:ln>
                  <a:solidFill>
                    <a:srgbClr val="000000"/>
                  </a:solidFill>
                  <a:effectLst/>
                  <a:uLnTx/>
                  <a:uFillTx/>
                  <a:latin typeface="Times" charset="0"/>
                  <a:ea typeface="+mn-ea"/>
                  <a:cs typeface="+mn-cs"/>
                </a:endParaRPr>
              </a:p>
            </p:txBody>
          </p:sp>
        </mc:Choice>
        <mc:Fallback xmlns="">
          <p:sp>
            <p:nvSpPr>
              <p:cNvPr id="9" name="TextBox 8">
                <a:extLst>
                  <a:ext uri="{FF2B5EF4-FFF2-40B4-BE49-F238E27FC236}">
                    <a16:creationId xmlns:a16="http://schemas.microsoft.com/office/drawing/2014/main" id="{345397C7-019B-29CF-6EDF-0F4F633B5122}"/>
                  </a:ext>
                </a:extLst>
              </p:cNvPr>
              <p:cNvSpPr txBox="1">
                <a:spLocks noRot="1" noChangeAspect="1" noMove="1" noResize="1" noEditPoints="1" noAdjustHandles="1" noChangeArrowheads="1" noChangeShapeType="1" noTextEdit="1"/>
              </p:cNvSpPr>
              <p:nvPr/>
            </p:nvSpPr>
            <p:spPr>
              <a:xfrm>
                <a:off x="5410200" y="3182779"/>
                <a:ext cx="3628686" cy="246221"/>
              </a:xfrm>
              <a:prstGeom prst="rect">
                <a:avLst/>
              </a:prstGeom>
              <a:blipFill>
                <a:blip r:embed="rId4"/>
                <a:stretch>
                  <a:fillRect t="-24390" b="-48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5D43872-E558-352C-4449-411895972BFE}"/>
                  </a:ext>
                </a:extLst>
              </p:cNvPr>
              <p:cNvSpPr/>
              <p:nvPr/>
            </p:nvSpPr>
            <p:spPr>
              <a:xfrm>
                <a:off x="5334000" y="2728282"/>
                <a:ext cx="4572000" cy="33855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d>
                          <m:dPr>
                            <m:begChr m:val="["/>
                            <m:endChr m:val="]"/>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𝐼</m:t>
                                </m:r>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𝑛</m:t>
                        </m:r>
                      </m:sub>
                    </m:sSub>
                  </m:oMath>
                </a14:m>
                <a:r>
                  <a:rPr kumimoji="0" lang="en-US" sz="1600" b="0" i="0" u="none" strike="noStrike" kern="1200" cap="none" spc="0" normalizeH="0" baseline="0" noProof="0" dirty="0">
                    <a:ln>
                      <a:noFill/>
                    </a:ln>
                    <a:solidFill>
                      <a:srgbClr val="FF0000"/>
                    </a:solidFill>
                    <a:effectLst/>
                    <a:uLnTx/>
                    <a:uFillTx/>
                    <a:latin typeface="Times" charset="0"/>
                    <a:ea typeface="+mn-ea"/>
                    <a:cs typeface="+mn-cs"/>
                  </a:rPr>
                  <a:t>=</a:t>
                </a:r>
                <a14:m>
                  <m:oMath xmlns:m="http://schemas.openxmlformats.org/officeDocument/2006/math">
                    <m:r>
                      <a:rPr kumimoji="0" lang="en-US" sz="1600" b="0" i="1" u="none" strike="noStrike" kern="1200" cap="none" spc="0" normalizeH="0" baseline="0" noProof="0" dirty="0">
                        <a:ln>
                          <a:noFill/>
                        </a:ln>
                        <a:solidFill>
                          <a:srgbClr val="FF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dirty="0">
                        <a:ln>
                          <a:noFill/>
                        </a:ln>
                        <a:solidFill>
                          <a:srgbClr val="FF0000"/>
                        </a:solidFill>
                        <a:effectLst/>
                        <a:uLnTx/>
                        <a:uFillTx/>
                        <a:latin typeface="Cambria Math" panose="02040503050406030204" pitchFamily="18" charset="0"/>
                        <a:ea typeface="+mn-ea"/>
                        <a:cs typeface="+mn-cs"/>
                      </a:rPr>
                      <m:t>𝑐</m:t>
                    </m:r>
                    <m:r>
                      <a:rPr kumimoji="0" lang="en-US" sz="1600" b="0" i="1" u="none" strike="noStrike" kern="1200" cap="none" spc="0" normalizeH="0" baseline="0" noProof="0" dirty="0">
                        <a:ln>
                          <a:noFill/>
                        </a:ln>
                        <a:solidFill>
                          <a:srgbClr val="FF0000"/>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𝑉𝐿𝐺</m:t>
                                </m:r>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𝑚</m:t>
                        </m:r>
                      </m:sub>
                    </m:sSub>
                  </m:oMath>
                </a14:m>
                <a:r>
                  <a:rPr kumimoji="0" lang="en-US" sz="1600" b="0" i="0" u="none" strike="noStrike" kern="1200" cap="none" spc="0" normalizeH="0" baseline="0" noProof="0" dirty="0">
                    <a:ln>
                      <a:noFill/>
                    </a:ln>
                    <a:solidFill>
                      <a:srgbClr val="FF0000"/>
                    </a:solidFill>
                    <a:effectLst/>
                    <a:uLnTx/>
                    <a:uFillTx/>
                    <a:latin typeface="Times" charset="0"/>
                    <a:ea typeface="+mn-ea"/>
                    <a:cs typeface="+mn-cs"/>
                  </a:rPr>
                  <a:t>+</a:t>
                </a:r>
                <a14:m>
                  <m:oMath xmlns:m="http://schemas.openxmlformats.org/officeDocument/2006/math">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𝑑</m:t>
                    </m:r>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m:t>
                    </m:r>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dPr>
                          <m:e>
                            <m:sSub>
                              <m:sSubPr>
                                <m:ctrlP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ctrlPr>
                              </m:sSubPr>
                              <m:e>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𝐼</m:t>
                                </m:r>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𝑎𝑏𝑐</m:t>
                                </m:r>
                              </m:sub>
                            </m:sSub>
                          </m:e>
                        </m:d>
                      </m:e>
                      <m:sub>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𝑚</m:t>
                        </m:r>
                      </m:sub>
                    </m:sSub>
                  </m:oMath>
                </a14:m>
                <a:endParaRPr kumimoji="0" lang="en-US" sz="1600" b="0" i="0" u="none" strike="noStrike" kern="1200" cap="none" spc="0" normalizeH="0" baseline="0" noProof="0" dirty="0">
                  <a:ln>
                    <a:noFill/>
                  </a:ln>
                  <a:solidFill>
                    <a:srgbClr val="FF0000"/>
                  </a:solidFill>
                  <a:effectLst/>
                  <a:uLnTx/>
                  <a:uFillTx/>
                  <a:latin typeface="Times" charset="0"/>
                  <a:ea typeface="+mn-ea"/>
                  <a:cs typeface="+mn-cs"/>
                </a:endParaRPr>
              </a:p>
            </p:txBody>
          </p:sp>
        </mc:Choice>
        <mc:Fallback xmlns="">
          <p:sp>
            <p:nvSpPr>
              <p:cNvPr id="10" name="Rectangle 9">
                <a:extLst>
                  <a:ext uri="{FF2B5EF4-FFF2-40B4-BE49-F238E27FC236}">
                    <a16:creationId xmlns:a16="http://schemas.microsoft.com/office/drawing/2014/main" id="{55D43872-E558-352C-4449-411895972BFE}"/>
                  </a:ext>
                </a:extLst>
              </p:cNvPr>
              <p:cNvSpPr>
                <a:spLocks noRot="1" noChangeAspect="1" noMove="1" noResize="1" noEditPoints="1" noAdjustHandles="1" noChangeArrowheads="1" noChangeShapeType="1" noTextEdit="1"/>
              </p:cNvSpPr>
              <p:nvPr/>
            </p:nvSpPr>
            <p:spPr>
              <a:xfrm>
                <a:off x="5334000" y="2728282"/>
                <a:ext cx="4572000" cy="338554"/>
              </a:xfrm>
              <a:prstGeom prst="rect">
                <a:avLst/>
              </a:prstGeom>
              <a:blipFill>
                <a:blip r:embed="rId5"/>
                <a:stretch>
                  <a:fillRect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174668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59" y="152400"/>
            <a:ext cx="7772400" cy="533400"/>
          </a:xfrm>
        </p:spPr>
        <p:txBody>
          <a:bodyPr>
            <a:noAutofit/>
          </a:bodyPr>
          <a:lstStyle/>
          <a:p>
            <a:pPr algn="l"/>
            <a:r>
              <a:rPr lang="en-US" sz="3200" dirty="0">
                <a:latin typeface="+mj-lt"/>
              </a:rPr>
              <a:t>Transformer model</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76200" y="905078"/>
              <a:ext cx="8915399" cy="5114722"/>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3712091230"/>
                        </a:ext>
                      </a:extLst>
                    </a:gridCol>
                    <a:gridCol w="1752600">
                      <a:extLst>
                        <a:ext uri="{9D8B030D-6E8A-4147-A177-3AD203B41FA5}">
                          <a16:colId xmlns:a16="http://schemas.microsoft.com/office/drawing/2014/main" val="794165553"/>
                        </a:ext>
                      </a:extLst>
                    </a:gridCol>
                    <a:gridCol w="1676400">
                      <a:extLst>
                        <a:ext uri="{9D8B030D-6E8A-4147-A177-3AD203B41FA5}">
                          <a16:colId xmlns:a16="http://schemas.microsoft.com/office/drawing/2014/main" val="888564319"/>
                        </a:ext>
                      </a:extLst>
                    </a:gridCol>
                    <a:gridCol w="2667000">
                      <a:extLst>
                        <a:ext uri="{9D8B030D-6E8A-4147-A177-3AD203B41FA5}">
                          <a16:colId xmlns:a16="http://schemas.microsoft.com/office/drawing/2014/main" val="1943706435"/>
                        </a:ext>
                      </a:extLst>
                    </a:gridCol>
                    <a:gridCol w="2362199">
                      <a:extLst>
                        <a:ext uri="{9D8B030D-6E8A-4147-A177-3AD203B41FA5}">
                          <a16:colId xmlns:a16="http://schemas.microsoft.com/office/drawing/2014/main" val="707433363"/>
                        </a:ext>
                      </a:extLst>
                    </a:gridCol>
                  </a:tblGrid>
                  <a:tr h="477344">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400" i="1" smtClean="0">
                                    <a:effectLst/>
                                    <a:latin typeface="Cambria Math" panose="02040503050406030204" pitchFamily="18" charset="0"/>
                                  </a:rPr>
                                  <m:t>△</m:t>
                                </m:r>
                                <m:r>
                                  <a:rPr lang="en-US" sz="1400" b="0" i="1" smtClean="0">
                                    <a:effectLst/>
                                    <a:latin typeface="Cambria Math" panose="02040503050406030204" pitchFamily="18" charset="0"/>
                                  </a:rPr>
                                  <m:t>−</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Grounded</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Y</m:t>
                                </m:r>
                              </m:oMath>
                            </m:oMathPara>
                          </a14:m>
                          <a:endParaRPr lang="en-US" sz="14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i="1" smtClean="0">
                                    <a:effectLst/>
                                    <a:latin typeface="Cambria Math" panose="02040503050406030204" pitchFamily="18" charset="0"/>
                                  </a:rPr>
                                  <m:t>△</m:t>
                                </m:r>
                                <m:r>
                                  <a:rPr lang="en-US" sz="1200" b="0" i="1" smtClean="0">
                                    <a:effectLst/>
                                    <a:latin typeface="Cambria Math" panose="02040503050406030204" pitchFamily="18" charset="0"/>
                                  </a:rPr>
                                  <m:t>−</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oMath>
                            </m:oMathPara>
                          </a14:m>
                          <a:endParaRPr lang="en-US" sz="12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effectLst/>
                                    <a:latin typeface="Cambria Math" panose="02040503050406030204" pitchFamily="18" charset="0"/>
                                  </a:rPr>
                                  <m:t>Ungrounded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r>
                                  <a:rPr lang="en-US" sz="1200" b="0" i="0" smtClean="0">
                                    <a:effectLst/>
                                    <a:latin typeface="Cambria Math" panose="02040503050406030204" pitchFamily="18" charset="0"/>
                                  </a:rPr>
                                  <m:t> − </m:t>
                                </m:r>
                                <m:r>
                                  <a:rPr lang="en-US" sz="1200" i="1" smtClean="0">
                                    <a:effectLst/>
                                    <a:latin typeface="Cambria Math" panose="02040503050406030204" pitchFamily="18" charset="0"/>
                                  </a:rPr>
                                  <m:t>△</m:t>
                                </m:r>
                              </m:oMath>
                            </m:oMathPara>
                          </a14:m>
                          <a:endParaRPr lang="en-US" sz="12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Grounded</m:t>
                                </m:r>
                                <m:r>
                                  <a:rPr lang="en-US" sz="1200" b="0" i="0" smtClean="0">
                                    <a:effectLst/>
                                    <a:latin typeface="Cambria Math" panose="02040503050406030204" pitchFamily="18" charset="0"/>
                                  </a:rPr>
                                  <m:t> </m:t>
                                </m:r>
                                <m:r>
                                  <m:rPr>
                                    <m:sty m:val="p"/>
                                  </m:rPr>
                                  <a:rPr lang="en-US" sz="1200" b="0" i="0" smtClean="0">
                                    <a:effectLst/>
                                    <a:latin typeface="Cambria Math" panose="02040503050406030204" pitchFamily="18" charset="0"/>
                                  </a:rPr>
                                  <m:t>Y</m:t>
                                </m:r>
                              </m:oMath>
                            </m:oMathPara>
                          </a14:m>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649402">
                    <a:tc>
                      <a:txBody>
                        <a:bodyPr/>
                        <a:lstStyle/>
                        <a:p>
                          <a:pPr algn="ct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𝑎</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f>
                                  <m:fPr>
                                    <m:ctrlPr>
                                      <a:rPr lang="en-US" sz="1200" b="0" i="1" smtClean="0">
                                        <a:effectLst/>
                                        <a:latin typeface="Cambria Math" panose="02040503050406030204" pitchFamily="18" charset="0"/>
                                      </a:rPr>
                                    </m:ctrlPr>
                                  </m:fPr>
                                  <m:num>
                                    <m:sSub>
                                      <m:sSubPr>
                                        <m:ctrlPr>
                                          <a:rPr lang="en-US" sz="1200" b="0" i="1" smtClean="0">
                                            <a:effectLst/>
                                            <a:latin typeface="Cambria Math" panose="02040503050406030204" pitchFamily="18" charset="0"/>
                                          </a:rPr>
                                        </m:ctrlPr>
                                      </m:sSubPr>
                                      <m:e>
                                        <m:r>
                                          <a:rPr lang="en-US" sz="1200" b="0" i="1" smtClean="0">
                                            <a:effectLst/>
                                            <a:latin typeface="Cambria Math" panose="02040503050406030204" pitchFamily="18" charset="0"/>
                                          </a:rPr>
                                          <m:t>𝑛</m:t>
                                        </m:r>
                                      </m:e>
                                      <m:sub>
                                        <m:r>
                                          <a:rPr lang="en-US" sz="1200" b="0" i="1" smtClean="0">
                                            <a:effectLst/>
                                            <a:latin typeface="Cambria Math" panose="02040503050406030204" pitchFamily="18" charset="0"/>
                                          </a:rPr>
                                          <m:t>𝑡</m:t>
                                        </m:r>
                                      </m:sub>
                                    </m:sSub>
                                  </m:num>
                                  <m:den>
                                    <m:r>
                                      <a:rPr lang="en-US" sz="1200" b="0" i="1" smtClean="0">
                                        <a:effectLst/>
                                        <a:latin typeface="Cambria Math" panose="02040503050406030204" pitchFamily="18" charset="0"/>
                                      </a:rPr>
                                      <m:t>3</m:t>
                                    </m:r>
                                  </m:den>
                                </m:f>
                                <m:d>
                                  <m:dPr>
                                    <m:begChr m:val="["/>
                                    <m:endChr m:val="]"/>
                                    <m:ctrlPr>
                                      <a:rPr lang="en-US" sz="1200" b="0" i="1" smtClean="0">
                                        <a:effectLst/>
                                        <a:latin typeface="Cambria Math" panose="02040503050406030204" pitchFamily="18" charset="0"/>
                                      </a:rPr>
                                    </m:ctrlPr>
                                  </m:dPr>
                                  <m:e>
                                    <m:m>
                                      <m:mPr>
                                        <m:mcs>
                                          <m:mc>
                                            <m:mcPr>
                                              <m:count m:val="3"/>
                                              <m:mcJc m:val="center"/>
                                            </m:mcPr>
                                          </m:mc>
                                        </m:mcs>
                                        <m:ctrlPr>
                                          <a:rPr lang="en-US" sz="1200" b="0" i="1" smtClean="0">
                                            <a:effectLst/>
                                            <a:latin typeface="Cambria Math" panose="02040503050406030204" pitchFamily="18" charset="0"/>
                                          </a:rPr>
                                        </m:ctrlPr>
                                      </m:mPr>
                                      <m:mr>
                                        <m:e>
                                          <m:r>
                                            <m:rPr>
                                              <m:brk m:alnAt="7"/>
                                            </m:rP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mr>
                                      <m:mr>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mr>
                                      <m:mr>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088297"/>
                      </a:ext>
                    </a:extLst>
                  </a:tr>
                  <a:tr h="6831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𝑏</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659896"/>
                      </a:ext>
                    </a:extLst>
                  </a:tr>
                  <a:tr h="4123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𝑐</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455367"/>
                      </a:ext>
                    </a:extLst>
                  </a:tr>
                  <a:tr h="5277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𝑑</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569479"/>
                      </a:ext>
                    </a:extLst>
                  </a:tr>
                  <a:tr h="6384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𝐴</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363328"/>
                      </a:ext>
                    </a:extLst>
                  </a:tr>
                  <a:tr h="7315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sSub>
                                  <m:sSubPr>
                                    <m:ctrlPr>
                                      <a:rPr lang="en-US" sz="1400" b="0" i="1" smtClean="0">
                                        <a:effectLst/>
                                        <a:latin typeface="Cambria Math" panose="02040503050406030204" pitchFamily="18" charset="0"/>
                                      </a:rPr>
                                    </m:ctrlPr>
                                  </m:sSubPr>
                                  <m:e>
                                    <m:r>
                                      <a:rPr lang="en-US" sz="1400" b="0" i="1" smtClean="0">
                                        <a:effectLst/>
                                        <a:latin typeface="Cambria Math" panose="02040503050406030204" pitchFamily="18" charset="0"/>
                                      </a:rPr>
                                      <m:t>𝐵</m:t>
                                    </m:r>
                                  </m:e>
                                  <m:sub>
                                    <m:r>
                                      <a:rPr lang="en-US" sz="1400" b="0" i="1" smtClean="0">
                                        <a:effectLst/>
                                        <a:latin typeface="Cambria Math" panose="02040503050406030204" pitchFamily="18" charset="0"/>
                                      </a:rPr>
                                      <m:t>𝑡</m:t>
                                    </m:r>
                                  </m:sub>
                                </m:sSub>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1200" b="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𝑎𝑏𝑐</m:t>
                                      </m:r>
                                    </m:sub>
                                  </m:sSub>
                                </m:sub>
                              </m:sSub>
                            </m:oMath>
                          </a14:m>
                          <a:r>
                            <a:rPr lang="en-US" sz="1200" dirty="0">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𝑏𝑐</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m:t>
                                                  </m:r>
                                                </m:sub>
                                              </m:sSub>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14:m>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𝑎𝑏𝑐</m:t>
                                      </m:r>
                                    </m:sub>
                                  </m:sSub>
                                </m:sub>
                              </m:sSub>
                            </m:oMath>
                          </a14:m>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684363"/>
                      </a:ext>
                    </a:extLst>
                  </a:tr>
                  <a:tr h="7315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Choice>
        <mc:Fallback xmlns="">
          <p:graphicFrame>
            <p:nvGraphicFramePr>
              <p:cNvPr id="6" name="Table 5"/>
              <p:cNvGraphicFramePr>
                <a:graphicFrameLocks noGrp="1"/>
              </p:cNvGraphicFramePr>
              <p:nvPr/>
            </p:nvGraphicFramePr>
            <p:xfrm>
              <a:off x="76200" y="905078"/>
              <a:ext cx="8915399" cy="5114722"/>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3712091230"/>
                        </a:ext>
                      </a:extLst>
                    </a:gridCol>
                    <a:gridCol w="1752600">
                      <a:extLst>
                        <a:ext uri="{9D8B030D-6E8A-4147-A177-3AD203B41FA5}">
                          <a16:colId xmlns:a16="http://schemas.microsoft.com/office/drawing/2014/main" val="794165553"/>
                        </a:ext>
                      </a:extLst>
                    </a:gridCol>
                    <a:gridCol w="1676400">
                      <a:extLst>
                        <a:ext uri="{9D8B030D-6E8A-4147-A177-3AD203B41FA5}">
                          <a16:colId xmlns:a16="http://schemas.microsoft.com/office/drawing/2014/main" val="888564319"/>
                        </a:ext>
                      </a:extLst>
                    </a:gridCol>
                    <a:gridCol w="2667000">
                      <a:extLst>
                        <a:ext uri="{9D8B030D-6E8A-4147-A177-3AD203B41FA5}">
                          <a16:colId xmlns:a16="http://schemas.microsoft.com/office/drawing/2014/main" val="1943706435"/>
                        </a:ext>
                      </a:extLst>
                    </a:gridCol>
                    <a:gridCol w="2362199">
                      <a:extLst>
                        <a:ext uri="{9D8B030D-6E8A-4147-A177-3AD203B41FA5}">
                          <a16:colId xmlns:a16="http://schemas.microsoft.com/office/drawing/2014/main" val="707433363"/>
                        </a:ext>
                      </a:extLst>
                    </a:gridCol>
                  </a:tblGrid>
                  <a:tr h="487680">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1250" r="-382986"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1250" r="-301091"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1250" r="-89474" b="-952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1250" r="-773" b="-952500"/>
                          </a:stretch>
                        </a:blipFill>
                      </a:tcPr>
                    </a:tc>
                    <a:extLst>
                      <a:ext uri="{0D108BD9-81ED-4DB2-BD59-A6C34878D82A}">
                        <a16:rowId xmlns:a16="http://schemas.microsoft.com/office/drawing/2014/main" val="154313249"/>
                      </a:ext>
                    </a:extLst>
                  </a:tr>
                  <a:tr h="67271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72973" r="-1854667"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72973" r="-382986"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72973" r="-301091"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72973" r="-89474" b="-58648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72973" r="-773" b="-586486"/>
                          </a:stretch>
                        </a:blipFill>
                      </a:tcPr>
                    </a:tc>
                    <a:extLst>
                      <a:ext uri="{0D108BD9-81ED-4DB2-BD59-A6C34878D82A}">
                        <a16:rowId xmlns:a16="http://schemas.microsoft.com/office/drawing/2014/main" val="1124088297"/>
                      </a:ext>
                    </a:extLst>
                  </a:tr>
                  <a:tr h="70256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166957" r="-1854667"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166957" r="-382986"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166957" r="-301091"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166957" r="-89474" b="-46608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166957" r="-773" b="-466087"/>
                          </a:stretch>
                        </a:blipFill>
                      </a:tcPr>
                    </a:tc>
                    <a:extLst>
                      <a:ext uri="{0D108BD9-81ED-4DB2-BD59-A6C34878D82A}">
                        <a16:rowId xmlns:a16="http://schemas.microsoft.com/office/drawing/2014/main" val="802659896"/>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326596" r="-1854667"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326596" r="-382986"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326596" r="-301091"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326596" r="-89474" b="-47021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326596" r="-773" b="-470213"/>
                          </a:stretch>
                        </a:blipFill>
                      </a:tcPr>
                    </a:tc>
                    <a:extLst>
                      <a:ext uri="{0D108BD9-81ED-4DB2-BD59-A6C34878D82A}">
                        <a16:rowId xmlns:a16="http://schemas.microsoft.com/office/drawing/2014/main" val="1452455367"/>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422105" r="-1854667"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422105" r="-382986"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422105" r="-301091"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422105" r="-89474" b="-36526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422105" r="-773" b="-365263"/>
                          </a:stretch>
                        </a:blipFill>
                      </a:tcPr>
                    </a:tc>
                    <a:extLst>
                      <a:ext uri="{0D108BD9-81ED-4DB2-BD59-A6C34878D82A}">
                        <a16:rowId xmlns:a16="http://schemas.microsoft.com/office/drawing/2014/main" val="2296569479"/>
                      </a:ext>
                    </a:extLst>
                  </a:tr>
                  <a:tr h="63847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472381" r="-1854667"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472381" r="-382986"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472381" r="-301091"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472381" r="-89474" b="-23047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472381" r="-773" b="-230476"/>
                          </a:stretch>
                        </a:blipFill>
                      </a:tcPr>
                    </a:tc>
                    <a:extLst>
                      <a:ext uri="{0D108BD9-81ED-4DB2-BD59-A6C34878D82A}">
                        <a16:rowId xmlns:a16="http://schemas.microsoft.com/office/drawing/2014/main" val="671363328"/>
                      </a:ext>
                    </a:extLst>
                  </a:tr>
                  <a:tr h="7315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500833" r="-1854667"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500833" r="-382986"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500833" r="-301091"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500833" r="-89474" b="-10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500833" r="-773" b="-101667"/>
                          </a:stretch>
                        </a:blipFill>
                      </a:tcPr>
                    </a:tc>
                    <a:extLst>
                      <a:ext uri="{0D108BD9-81ED-4DB2-BD59-A6C34878D82A}">
                        <a16:rowId xmlns:a16="http://schemas.microsoft.com/office/drawing/2014/main" val="723684363"/>
                      </a:ext>
                    </a:extLst>
                  </a:tr>
                  <a:tr h="7315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33" t="-600833" r="-1854667"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6389" t="-600833" r="-382986"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32364" t="-600833" r="-301091"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6224" t="-600833" r="-89474" b="-166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7320" t="-600833" r="-773" b="-1667"/>
                          </a:stretch>
                        </a:blipFill>
                      </a:tcPr>
                    </a:tc>
                    <a:extLst>
                      <a:ext uri="{0D108BD9-81ED-4DB2-BD59-A6C34878D82A}">
                        <a16:rowId xmlns:a16="http://schemas.microsoft.com/office/drawing/2014/main" val="985232870"/>
                      </a:ext>
                    </a:extLst>
                  </a:tr>
                </a:tbl>
              </a:graphicData>
            </a:graphic>
          </p:graphicFrame>
        </mc:Fallback>
      </mc:AlternateContent>
    </p:spTree>
    <p:extLst>
      <p:ext uri="{BB962C8B-B14F-4D97-AF65-F5344CB8AC3E}">
        <p14:creationId xmlns:p14="http://schemas.microsoft.com/office/powerpoint/2010/main" val="339854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5C2C49-5002-DB5A-6346-76F6C6B1E7D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84F6D34C-F1E8-B07F-3BE8-8B7C3916AE58}"/>
              </a:ext>
            </a:extLst>
          </p:cNvPr>
          <p:cNvSpPr>
            <a:spLocks noGrp="1"/>
          </p:cNvSpPr>
          <p:nvPr>
            <p:ph type="sldNum" sz="quarter" idx="12"/>
          </p:nvPr>
        </p:nvSpPr>
        <p:spPr/>
        <p:txBody>
          <a:bodyPr/>
          <a:lstStyle/>
          <a:p>
            <a:fld id="{98783A6C-F2E5-470E-8F07-6DF2D28172F3}" type="slidenum">
              <a:rPr lang="en-US" smtClean="0"/>
              <a:t>23</a:t>
            </a:fld>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798DE07-B145-4BB9-01B5-4C4A9AAB0C7C}"/>
                  </a:ext>
                </a:extLst>
              </p:cNvPr>
              <p:cNvGraphicFramePr>
                <a:graphicFrameLocks noGrp="1"/>
              </p:cNvGraphicFramePr>
              <p:nvPr>
                <p:extLst>
                  <p:ext uri="{D42A27DB-BD31-4B8C-83A1-F6EECF244321}">
                    <p14:modId xmlns:p14="http://schemas.microsoft.com/office/powerpoint/2010/main" val="369935891"/>
                  </p:ext>
                </p:extLst>
              </p:nvPr>
            </p:nvGraphicFramePr>
            <p:xfrm>
              <a:off x="152399" y="832915"/>
              <a:ext cx="8343901" cy="4882089"/>
            </p:xfrm>
            <a:graphic>
              <a:graphicData uri="http://schemas.openxmlformats.org/drawingml/2006/table">
                <a:tbl>
                  <a:tblPr>
                    <a:tableStyleId>{5C22544A-7EE6-4342-B048-85BDC9FD1C3A}</a:tableStyleId>
                  </a:tblPr>
                  <a:tblGrid>
                    <a:gridCol w="810295">
                      <a:extLst>
                        <a:ext uri="{9D8B030D-6E8A-4147-A177-3AD203B41FA5}">
                          <a16:colId xmlns:a16="http://schemas.microsoft.com/office/drawing/2014/main" val="3712091230"/>
                        </a:ext>
                      </a:extLst>
                    </a:gridCol>
                    <a:gridCol w="2623033">
                      <a:extLst>
                        <a:ext uri="{9D8B030D-6E8A-4147-A177-3AD203B41FA5}">
                          <a16:colId xmlns:a16="http://schemas.microsoft.com/office/drawing/2014/main" val="794165553"/>
                        </a:ext>
                      </a:extLst>
                    </a:gridCol>
                    <a:gridCol w="2312656">
                      <a:extLst>
                        <a:ext uri="{9D8B030D-6E8A-4147-A177-3AD203B41FA5}">
                          <a16:colId xmlns:a16="http://schemas.microsoft.com/office/drawing/2014/main" val="888564319"/>
                        </a:ext>
                      </a:extLst>
                    </a:gridCol>
                    <a:gridCol w="2597917">
                      <a:extLst>
                        <a:ext uri="{9D8B030D-6E8A-4147-A177-3AD203B41FA5}">
                          <a16:colId xmlns:a16="http://schemas.microsoft.com/office/drawing/2014/main" val="1943706435"/>
                        </a:ext>
                      </a:extLst>
                    </a:gridCol>
                  </a:tblGrid>
                  <a:tr h="417596">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sz="1400" b="0" i="0" smtClean="0">
                                    <a:effectLst/>
                                    <a:latin typeface="Cambria Math" panose="02040503050406030204" pitchFamily="18" charset="0"/>
                                  </a:rPr>
                                  <m:t>open</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Y</m:t>
                                </m:r>
                                <m:r>
                                  <a:rPr lang="en-US" sz="1400" b="0" i="1" smtClean="0">
                                    <a:effectLst/>
                                    <a:latin typeface="Cambria Math" panose="02040503050406030204" pitchFamily="18" charset="0"/>
                                  </a:rPr>
                                  <m:t>−</m:t>
                                </m:r>
                                <m:r>
                                  <m:rPr>
                                    <m:sty m:val="p"/>
                                  </m:rPr>
                                  <a:rPr lang="en-US" sz="1400" b="0" i="0" smtClean="0">
                                    <a:effectLst/>
                                    <a:latin typeface="Cambria Math" panose="02040503050406030204" pitchFamily="18" charset="0"/>
                                  </a:rPr>
                                  <m:t>open</m:t>
                                </m:r>
                                <m:r>
                                  <a:rPr lang="en-US" sz="1400" i="1" smtClean="0">
                                    <a:effectLst/>
                                    <a:latin typeface="Cambria Math" panose="02040503050406030204" pitchFamily="18" charset="0"/>
                                  </a:rPr>
                                  <m:t>△</m:t>
                                </m:r>
                              </m:oMath>
                            </m:oMathPara>
                          </a14:m>
                          <a:endParaRPr lang="en-US" sz="1400" b="0" i="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i="1" smtClean="0">
                                    <a:effectLst/>
                                    <a:latin typeface="Cambria Math" panose="02040503050406030204" pitchFamily="18" charset="0"/>
                                  </a:rPr>
                                  <m:t>△</m:t>
                                </m:r>
                                <m:r>
                                  <a:rPr lang="en-US" sz="1200" b="0" i="1" smtClean="0">
                                    <a:effectLst/>
                                    <a:latin typeface="Cambria Math" panose="02040503050406030204" pitchFamily="18" charset="0"/>
                                  </a:rPr>
                                  <m:t>−</m:t>
                                </m:r>
                                <m:r>
                                  <a:rPr lang="en-US" sz="1200" i="1" smtClean="0">
                                    <a:effectLst/>
                                    <a:latin typeface="Cambria Math" panose="02040503050406030204" pitchFamily="18" charset="0"/>
                                  </a:rPr>
                                  <m:t>△</m:t>
                                </m:r>
                              </m:oMath>
                            </m:oMathPara>
                          </a14:m>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effectLst/>
                            </a:rPr>
                            <a:t>Open </a:t>
                          </a:r>
                          <a14:m>
                            <m:oMath xmlns:m="http://schemas.openxmlformats.org/officeDocument/2006/math">
                              <m:r>
                                <a:rPr lang="en-US" sz="1200" i="1" smtClean="0">
                                  <a:effectLst/>
                                  <a:latin typeface="Cambria Math" panose="02040503050406030204" pitchFamily="18" charset="0"/>
                                </a:rPr>
                                <m:t>△</m:t>
                              </m:r>
                              <m:r>
                                <a:rPr lang="en-US" sz="1200" b="0" i="1" smtClean="0">
                                  <a:effectLst/>
                                  <a:latin typeface="Cambria Math" panose="02040503050406030204" pitchFamily="18" charset="0"/>
                                </a:rPr>
                                <m:t>− </m:t>
                              </m:r>
                            </m:oMath>
                          </a14:m>
                          <a:r>
                            <a:rPr lang="en-US" sz="1200" b="0" i="0" dirty="0">
                              <a:effectLst/>
                              <a:latin typeface="Times New Roman" panose="02020603050405020304" pitchFamily="18" charset="0"/>
                              <a:cs typeface="Times New Roman" panose="02020603050405020304" pitchFamily="18" charset="0"/>
                            </a:rPr>
                            <a:t>Open </a:t>
                          </a:r>
                          <a14:m>
                            <m:oMath xmlns:m="http://schemas.openxmlformats.org/officeDocument/2006/math">
                              <m:r>
                                <a:rPr lang="en-US" sz="1200" i="1" smtClean="0">
                                  <a:effectLst/>
                                  <a:latin typeface="Cambria Math" panose="02040503050406030204" pitchFamily="18" charset="0"/>
                                </a:rPr>
                                <m:t>△</m:t>
                              </m:r>
                            </m:oMath>
                          </a14:m>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576043">
                    <a:tc>
                      <a:txBody>
                        <a:bodyPr/>
                        <a:lstStyle/>
                        <a:p>
                          <a:pPr algn="ct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𝑎𝑡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𝐴𝑉</m:t>
                                    </m:r>
                                  </m:e>
                                </m:d>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𝐷</m:t>
                                </m:r>
                                <m:r>
                                  <a:rPr lang="en-US" sz="1200" b="0" i="1" smtClean="0">
                                    <a:effectLst/>
                                    <a:latin typeface="Cambria Math" panose="02040503050406030204" pitchFamily="18" charset="0"/>
                                  </a:rPr>
                                  <m:t>]</m:t>
                                </m:r>
                                <m:r>
                                  <m:rPr>
                                    <m:nor/>
                                  </m:rPr>
                                  <a:rPr lang="en-US" sz="1200" baseline="-25000" dirty="0" smtClean="0">
                                    <a:effectLst/>
                                    <a:latin typeface="Times New Roman" panose="02020603050405020304" pitchFamily="18" charset="0"/>
                                  </a:rPr>
                                  <m:t>(1)</m:t>
                                </m:r>
                              </m:oMath>
                            </m:oMathPara>
                          </a14:m>
                          <a:endParaRPr lang="en-US" sz="1200" baseline="-250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𝑤</m:t>
                              </m:r>
                              <m:r>
                                <a:rPr lang="en-US" sz="1200" b="0" i="1" smtClean="0">
                                  <a:effectLst/>
                                  <a:latin typeface="Cambria Math" panose="02040503050406030204" pitchFamily="18" charset="0"/>
                                </a:rPr>
                                <m:t>]</m:t>
                              </m:r>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𝐴𝑉</m:t>
                                  </m:r>
                                </m:e>
                              </m:d>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𝐷</m:t>
                                  </m:r>
                                </m:e>
                              </m:d>
                            </m:oMath>
                          </a14:m>
                          <a:r>
                            <a:rPr lang="en-US" sz="1200" baseline="-25000" dirty="0">
                              <a:effectLst/>
                              <a:latin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𝑤</m:t>
                                </m:r>
                                <m:r>
                                  <a:rPr lang="en-US" sz="1200" b="0" i="1" smtClean="0">
                                    <a:effectLst/>
                                    <a:latin typeface="Cambria Math" panose="02040503050406030204" pitchFamily="18" charset="0"/>
                                  </a:rPr>
                                  <m:t>]</m:t>
                                </m:r>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𝐴𝑉</m:t>
                                    </m:r>
                                  </m:e>
                                </m:d>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𝐷</m:t>
                                    </m:r>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088297"/>
                      </a:ext>
                    </a:extLst>
                  </a:tr>
                  <a:tr h="5861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𝑏𝑡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𝑎𝑏</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𝑏𝑐</m:t>
                                              </m:r>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𝐴𝑉</m:t>
                                  </m:r>
                                </m:e>
                              </m:d>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𝑤</m:t>
                                  </m:r>
                                </m:e>
                              </m:d>
                              <m:r>
                                <a:rPr lang="en-US" sz="1200" b="0" i="1" smtClean="0">
                                  <a:effectLst/>
                                  <a:latin typeface="Cambria Math" panose="02040503050406030204" pitchFamily="18" charset="0"/>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𝑎𝑏𝑐</m:t>
                                  </m:r>
                                </m:sub>
                              </m:sSub>
                              <m:r>
                                <a:rPr lang="en-US" sz="1200" b="0" i="1" smtClean="0">
                                  <a:effectLst/>
                                  <a:latin typeface="Cambria Math" panose="02040503050406030204" pitchFamily="18" charset="0"/>
                                </a:rPr>
                                <m:t>]</m:t>
                              </m:r>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𝐺</m:t>
                                  </m:r>
                                  <m:r>
                                    <a:rPr lang="en-US" sz="1200" b="0" i="1" smtClean="0">
                                      <a:effectLst/>
                                      <a:latin typeface="Cambria Math" panose="02040503050406030204" pitchFamily="18" charset="0"/>
                                    </a:rPr>
                                    <m:t>1</m:t>
                                  </m:r>
                                </m:e>
                              </m:d>
                            </m:oMath>
                          </a14:m>
                          <a:r>
                            <a:rPr lang="en-US" sz="1200" baseline="-25000" dirty="0">
                              <a:effectLst/>
                              <a:latin typeface="Times New Roman" panose="02020603050405020304" pitchFamily="18" charset="0"/>
                            </a:rPr>
                            <a:t>(3)</a:t>
                          </a:r>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𝑤</m:t>
                                  </m:r>
                                </m:e>
                              </m:d>
                              <m:d>
                                <m:dPr>
                                  <m:begChr m:val="["/>
                                  <m:endChr m:val="]"/>
                                  <m:ctrlPr>
                                    <a:rPr lang="en-US" sz="1200" i="1" smtClean="0">
                                      <a:latin typeface="Cambria Math" panose="02040503050406030204" pitchFamily="18" charset="0"/>
                                    </a:rPr>
                                  </m:ctrlPr>
                                </m:dPr>
                                <m:e>
                                  <m:r>
                                    <a:rPr lang="en-US" sz="1200" b="0" i="1" smtClean="0">
                                      <a:latin typeface="Cambria Math" panose="02040503050406030204" pitchFamily="18" charset="0"/>
                                    </a:rPr>
                                    <m:t>𝐵𝐼</m:t>
                                  </m:r>
                                </m:e>
                              </m:d>
                            </m:oMath>
                          </a14:m>
                          <a:r>
                            <a:rPr lang="en-US" sz="1200" baseline="-25000" dirty="0">
                              <a:effectLst/>
                              <a:latin typeface="Times New Roman" panose="02020603050405020304" pitchFamily="18" charset="0"/>
                            </a:rPr>
                            <a:t>(5)</a:t>
                          </a:r>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659896"/>
                      </a:ext>
                    </a:extLst>
                  </a:tr>
                  <a:tr h="492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𝑐𝑡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455367"/>
                      </a:ext>
                    </a:extLst>
                  </a:tr>
                  <a:tr h="7423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𝑑𝑡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d>
                                <m:dPr>
                                  <m:begChr m:val="["/>
                                  <m:endChr m:val="]"/>
                                  <m:ctrlPr>
                                    <a:rPr lang="en-US" sz="1200" i="1" smtClean="0">
                                      <a:latin typeface="Cambria Math" panose="02040503050406030204" pitchFamily="18" charset="0"/>
                                    </a:rPr>
                                  </m:ctrlPr>
                                </m:dPr>
                                <m:e>
                                  <m:r>
                                    <a:rPr lang="en-US" sz="1200" i="1" smtClean="0">
                                      <a:latin typeface="Cambria Math" panose="02040503050406030204" pitchFamily="18" charset="0"/>
                                    </a:rPr>
                                    <m:t>𝐴</m:t>
                                  </m:r>
                                  <m:r>
                                    <a:rPr lang="en-US" sz="1200" b="0" i="1" smtClean="0">
                                      <a:latin typeface="Cambria Math" panose="02040503050406030204" pitchFamily="18" charset="0"/>
                                    </a:rPr>
                                    <m:t>𝐼</m:t>
                                  </m:r>
                                </m:e>
                              </m:d>
                            </m:oMath>
                          </a14:m>
                          <a:r>
                            <a:rPr lang="en-US" sz="1200" baseline="30000" dirty="0">
                              <a:effectLst/>
                              <a:latin typeface="Times New Roman" panose="02020603050405020304" pitchFamily="18" charset="0"/>
                            </a:rPr>
                            <a:t>-1</a:t>
                          </a:r>
                          <a:r>
                            <a:rPr lang="en-US" sz="1200" baseline="-25000" dirty="0">
                              <a:effectLst/>
                              <a:latin typeface="Times New Roman" panose="02020603050405020304" pitchFamily="18" charset="0"/>
                            </a:rPr>
                            <a:t>(4)</a:t>
                          </a:r>
                          <a:endParaRPr lang="en-US" sz="1200" baseline="300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569479"/>
                      </a:ext>
                    </a:extLst>
                  </a:tr>
                  <a:tr h="6858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𝐴𝑡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𝑤</m:t>
                                  </m:r>
                                </m:e>
                              </m:d>
                              <m:d>
                                <m:dPr>
                                  <m:begChr m:val="["/>
                                  <m:endChr m:val="]"/>
                                  <m:ctrlPr>
                                    <a:rPr lang="en-US" sz="1200" i="1" smtClean="0">
                                      <a:latin typeface="Cambria Math" panose="02040503050406030204" pitchFamily="18" charset="0"/>
                                    </a:rPr>
                                  </m:ctrlPr>
                                </m:dPr>
                                <m:e>
                                  <m:r>
                                    <a:rPr lang="en-US" sz="1200" i="1" smtClean="0">
                                      <a:latin typeface="Cambria Math" panose="02040503050406030204" pitchFamily="18" charset="0"/>
                                    </a:rPr>
                                    <m:t>𝐴</m:t>
                                  </m:r>
                                  <m:r>
                                    <a:rPr lang="en-US" sz="1200" b="0" i="1" smtClean="0">
                                      <a:latin typeface="Cambria Math" panose="02040503050406030204" pitchFamily="18" charset="0"/>
                                    </a:rPr>
                                    <m:t>𝑉</m:t>
                                  </m:r>
                                </m:e>
                              </m:d>
                            </m:oMath>
                          </a14:m>
                          <a:r>
                            <a:rPr lang="en-US" sz="1200" baseline="30000" dirty="0">
                              <a:effectLst/>
                              <a:latin typeface="Times New Roman" panose="02020603050405020304" pitchFamily="18" charset="0"/>
                            </a:rPr>
                            <a:t>-1</a:t>
                          </a:r>
                          <a14:m>
                            <m:oMath xmlns:m="http://schemas.openxmlformats.org/officeDocument/2006/math">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𝐷</m:t>
                                  </m:r>
                                </m:e>
                              </m:d>
                            </m:oMath>
                          </a14:m>
                          <a:endParaRPr lang="en-US" sz="1200" baseline="300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𝑤</m:t>
                              </m:r>
                              <m:r>
                                <a:rPr lang="en-US" sz="1200" b="0" i="1" smtClean="0">
                                  <a:effectLst/>
                                  <a:latin typeface="Cambria Math" panose="02040503050406030204" pitchFamily="18" charset="0"/>
                                </a:rPr>
                                <m:t>]</m:t>
                              </m:r>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𝐵𝑉</m:t>
                                  </m:r>
                                </m:e>
                              </m:d>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𝐷</m:t>
                                  </m:r>
                                </m:e>
                              </m:d>
                            </m:oMath>
                          </a14:m>
                          <a:r>
                            <a:rPr lang="en-US" sz="1200" baseline="-25000" dirty="0">
                              <a:effectLst/>
                              <a:latin typeface="Times New Roman" panose="02020603050405020304" pitchFamily="18" charset="0"/>
                            </a:rPr>
                            <a:t>(6)</a:t>
                          </a:r>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363328"/>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𝐵𝑡</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𝑎𝑏</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𝑏𝑐</m:t>
                                              </m:r>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𝑎𝑏</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𝑏𝑐</m:t>
                                              </m:r>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𝑎𝑏</m:t>
                                              </m:r>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𝑤</m:t>
                                    </m:r>
                                  </m:e>
                                </m:d>
                                <m:r>
                                  <a:rPr lang="en-US" sz="1200" b="0" i="1" smtClean="0">
                                    <a:effectLst/>
                                    <a:latin typeface="Cambria Math" panose="02040503050406030204" pitchFamily="18" charset="0"/>
                                  </a:rPr>
                                  <m:t>[</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r>
                                      <a:rPr kumimoji="0" lang="en-US" sz="1200" b="0" i="1" u="none" strike="noStrike" kern="1200" cap="none" spc="0" normalizeH="0" baseline="-25000" noProof="0" smtClean="0">
                                        <a:ln>
                                          <a:noFill/>
                                        </a:ln>
                                        <a:solidFill>
                                          <a:srgbClr val="000000"/>
                                        </a:solidFill>
                                        <a:effectLst/>
                                        <a:uLnTx/>
                                        <a:uFillTx/>
                                        <a:latin typeface="Cambria Math" panose="02040503050406030204" pitchFamily="18" charset="0"/>
                                        <a:ea typeface="+mn-ea"/>
                                        <a:cs typeface="+mn-cs"/>
                                      </a:rPr>
                                      <m:t>𝑎𝑏𝑐</m:t>
                                    </m:r>
                                  </m:sub>
                                </m:sSub>
                                <m:r>
                                  <a:rPr lang="en-US" sz="1200" b="0" i="1" smtClean="0">
                                    <a:effectLst/>
                                    <a:latin typeface="Cambria Math" panose="02040503050406030204" pitchFamily="18" charset="0"/>
                                  </a:rPr>
                                  <m:t>]</m:t>
                                </m:r>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𝐺</m:t>
                                    </m:r>
                                    <m:r>
                                      <a:rPr lang="en-US" sz="1200" b="0" i="1" smtClean="0">
                                        <a:effectLst/>
                                        <a:latin typeface="Cambria Math" panose="02040503050406030204" pitchFamily="18" charset="0"/>
                                      </a:rPr>
                                      <m:t>1</m:t>
                                    </m:r>
                                  </m:e>
                                </m:d>
                              </m:oMath>
                            </m:oMathPara>
                          </a14:m>
                          <a:endParaRPr lang="en-US" sz="1200" dirty="0">
                            <a:effectLst/>
                            <a:latin typeface="Times New Roman" panose="02020603050405020304" pitchFamily="18" charset="0"/>
                          </a:endParaRPr>
                        </a:p>
                        <a:p>
                          <a:pPr algn="ctr"/>
                          <a:endParaRPr lang="en-US"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200" b="0" i="1" smtClean="0">
                                        <a:effectLst/>
                                        <a:latin typeface="Cambria Math" panose="02040503050406030204" pitchFamily="18" charset="0"/>
                                      </a:rPr>
                                    </m:ctrlPr>
                                  </m:dPr>
                                  <m:e>
                                    <m:r>
                                      <a:rPr lang="en-US" sz="1200" b="0" i="1" smtClean="0">
                                        <a:effectLst/>
                                        <a:latin typeface="Cambria Math" panose="02040503050406030204" pitchFamily="18" charset="0"/>
                                      </a:rPr>
                                      <m:t>𝑤</m:t>
                                    </m:r>
                                  </m:e>
                                </m:d>
                                <m:d>
                                  <m:dPr>
                                    <m:begChr m:val="["/>
                                    <m:endChr m:val="]"/>
                                    <m:ctrlPr>
                                      <a:rPr lang="en-US" sz="1200" i="1" smtClean="0">
                                        <a:latin typeface="Cambria Math" panose="02040503050406030204" pitchFamily="18" charset="0"/>
                                      </a:rPr>
                                    </m:ctrlPr>
                                  </m:dPr>
                                  <m:e>
                                    <m:r>
                                      <a:rPr lang="en-US" sz="1200" b="0" i="1" smtClean="0">
                                        <a:latin typeface="Cambria Math" panose="02040503050406030204" pitchFamily="18" charset="0"/>
                                      </a:rPr>
                                      <m:t>𝐵𝐼</m:t>
                                    </m:r>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684363"/>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Choice>
        <mc:Fallback xmlns="">
          <p:graphicFrame>
            <p:nvGraphicFramePr>
              <p:cNvPr id="6" name="Table 5">
                <a:extLst>
                  <a:ext uri="{FF2B5EF4-FFF2-40B4-BE49-F238E27FC236}">
                    <a16:creationId xmlns:a16="http://schemas.microsoft.com/office/drawing/2014/main" id="{0798DE07-B145-4BB9-01B5-4C4A9AAB0C7C}"/>
                  </a:ext>
                </a:extLst>
              </p:cNvPr>
              <p:cNvGraphicFramePr>
                <a:graphicFrameLocks noGrp="1"/>
              </p:cNvGraphicFramePr>
              <p:nvPr>
                <p:extLst>
                  <p:ext uri="{D42A27DB-BD31-4B8C-83A1-F6EECF244321}">
                    <p14:modId xmlns:p14="http://schemas.microsoft.com/office/powerpoint/2010/main" val="369935891"/>
                  </p:ext>
                </p:extLst>
              </p:nvPr>
            </p:nvGraphicFramePr>
            <p:xfrm>
              <a:off x="152399" y="832915"/>
              <a:ext cx="8343901" cy="4882089"/>
            </p:xfrm>
            <a:graphic>
              <a:graphicData uri="http://schemas.openxmlformats.org/drawingml/2006/table">
                <a:tbl>
                  <a:tblPr>
                    <a:tableStyleId>{5C22544A-7EE6-4342-B048-85BDC9FD1C3A}</a:tableStyleId>
                  </a:tblPr>
                  <a:tblGrid>
                    <a:gridCol w="810295">
                      <a:extLst>
                        <a:ext uri="{9D8B030D-6E8A-4147-A177-3AD203B41FA5}">
                          <a16:colId xmlns:a16="http://schemas.microsoft.com/office/drawing/2014/main" val="3712091230"/>
                        </a:ext>
                      </a:extLst>
                    </a:gridCol>
                    <a:gridCol w="2623033">
                      <a:extLst>
                        <a:ext uri="{9D8B030D-6E8A-4147-A177-3AD203B41FA5}">
                          <a16:colId xmlns:a16="http://schemas.microsoft.com/office/drawing/2014/main" val="794165553"/>
                        </a:ext>
                      </a:extLst>
                    </a:gridCol>
                    <a:gridCol w="2312656">
                      <a:extLst>
                        <a:ext uri="{9D8B030D-6E8A-4147-A177-3AD203B41FA5}">
                          <a16:colId xmlns:a16="http://schemas.microsoft.com/office/drawing/2014/main" val="888564319"/>
                        </a:ext>
                      </a:extLst>
                    </a:gridCol>
                    <a:gridCol w="2597917">
                      <a:extLst>
                        <a:ext uri="{9D8B030D-6E8A-4147-A177-3AD203B41FA5}">
                          <a16:colId xmlns:a16="http://schemas.microsoft.com/office/drawing/2014/main" val="1943706435"/>
                        </a:ext>
                      </a:extLst>
                    </a:gridCol>
                  </a:tblGrid>
                  <a:tr h="417596">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1449" r="-187471" b="-106521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1449" r="-113193" b="-1065217"/>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1449" r="-468" b="-1065217"/>
                          </a:stretch>
                        </a:blipFill>
                      </a:tcPr>
                    </a:tc>
                    <a:extLst>
                      <a:ext uri="{0D108BD9-81ED-4DB2-BD59-A6C34878D82A}">
                        <a16:rowId xmlns:a16="http://schemas.microsoft.com/office/drawing/2014/main" val="154313249"/>
                      </a:ext>
                    </a:extLst>
                  </a:tr>
                  <a:tr h="576043">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52" t="-74468" r="-931579" b="-68191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74468" r="-187471" b="-68191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74468" r="-113193" b="-68191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74468" r="-468" b="-681915"/>
                          </a:stretch>
                        </a:blipFill>
                      </a:tcPr>
                    </a:tc>
                    <a:extLst>
                      <a:ext uri="{0D108BD9-81ED-4DB2-BD59-A6C34878D82A}">
                        <a16:rowId xmlns:a16="http://schemas.microsoft.com/office/drawing/2014/main" val="1124088297"/>
                      </a:ext>
                    </a:extLst>
                  </a:tr>
                  <a:tr h="586103">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52" t="-169072" r="-931579" b="-56082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169072" r="-187471" b="-56082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169072" r="-113193" b="-56082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169072" r="-468" b="-560825"/>
                          </a:stretch>
                        </a:blipFill>
                      </a:tcPr>
                    </a:tc>
                    <a:extLst>
                      <a:ext uri="{0D108BD9-81ED-4DB2-BD59-A6C34878D82A}">
                        <a16:rowId xmlns:a16="http://schemas.microsoft.com/office/drawing/2014/main" val="802659896"/>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52" t="-277660" r="-931579" b="-47872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277660" r="-187471" b="-47872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277660" r="-113193" b="-47872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277660" r="-468" b="-478723"/>
                          </a:stretch>
                        </a:blipFill>
                      </a:tcPr>
                    </a:tc>
                    <a:extLst>
                      <a:ext uri="{0D108BD9-81ED-4DB2-BD59-A6C34878D82A}">
                        <a16:rowId xmlns:a16="http://schemas.microsoft.com/office/drawing/2014/main" val="1452455367"/>
                      </a:ext>
                    </a:extLst>
                  </a:tr>
                  <a:tr h="74231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52" t="-290984" r="-931579" b="-268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290984" r="-187471" b="-268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290984" r="-113193" b="-26885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290984" r="-468" b="-268852"/>
                          </a:stretch>
                        </a:blipFill>
                      </a:tcPr>
                    </a:tc>
                    <a:extLst>
                      <a:ext uri="{0D108BD9-81ED-4DB2-BD59-A6C34878D82A}">
                        <a16:rowId xmlns:a16="http://schemas.microsoft.com/office/drawing/2014/main" val="2296569479"/>
                      </a:ext>
                    </a:extLst>
                  </a:tr>
                  <a:tr h="6858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52" t="-422124" r="-931579" b="-1902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422124" r="-187471" b="-1902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422124" r="-113193" b="-19026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422124" r="-468" b="-190265"/>
                          </a:stretch>
                        </a:blipFill>
                      </a:tcPr>
                    </a:tc>
                    <a:extLst>
                      <a:ext uri="{0D108BD9-81ED-4DB2-BD59-A6C34878D82A}">
                        <a16:rowId xmlns:a16="http://schemas.microsoft.com/office/drawing/2014/main" val="671363328"/>
                      </a:ext>
                    </a:extLst>
                  </a:tr>
                  <a:tr h="67271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752" t="-536364" r="-931579" b="-9545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536364" r="-187471" b="-9545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536364" r="-113193" b="-9545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536364" r="-468" b="-95455"/>
                          </a:stretch>
                        </a:blipFill>
                      </a:tcPr>
                    </a:tc>
                    <a:extLst>
                      <a:ext uri="{0D108BD9-81ED-4DB2-BD59-A6C34878D82A}">
                        <a16:rowId xmlns:a16="http://schemas.microsoft.com/office/drawing/2014/main" val="723684363"/>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1090" t="-679612" r="-187471" b="-194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49077" t="-679612" r="-113193" b="-194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1077" t="-679612" r="-468" b="-1942"/>
                          </a:stretch>
                        </a:blipFill>
                      </a:tcPr>
                    </a:tc>
                    <a:extLst>
                      <a:ext uri="{0D108BD9-81ED-4DB2-BD59-A6C34878D82A}">
                        <a16:rowId xmlns:a16="http://schemas.microsoft.com/office/drawing/2014/main" val="985232870"/>
                      </a:ext>
                    </a:extLst>
                  </a:tr>
                </a:tbl>
              </a:graphicData>
            </a:graphic>
          </p:graphicFrame>
        </mc:Fallback>
      </mc:AlternateContent>
      <p:sp>
        <p:nvSpPr>
          <p:cNvPr id="7" name="Rectangle 6">
            <a:extLst>
              <a:ext uri="{FF2B5EF4-FFF2-40B4-BE49-F238E27FC236}">
                <a16:creationId xmlns:a16="http://schemas.microsoft.com/office/drawing/2014/main" id="{6CFBE067-2098-DD2A-7BC4-42DB609F043C}"/>
              </a:ext>
            </a:extLst>
          </p:cNvPr>
          <p:cNvSpPr/>
          <p:nvPr/>
        </p:nvSpPr>
        <p:spPr>
          <a:xfrm>
            <a:off x="152399" y="124480"/>
            <a:ext cx="8534401"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8102E"/>
                </a:solidFill>
                <a:effectLst/>
                <a:uLnTx/>
                <a:uFillTx/>
                <a:latin typeface="Univers 67 CondensedBold"/>
                <a:ea typeface="+mn-ea"/>
                <a:cs typeface="+mn-cs"/>
              </a:rPr>
              <a:t>Transformer model</a:t>
            </a:r>
          </a:p>
        </p:txBody>
      </p:sp>
    </p:spTree>
    <p:extLst>
      <p:ext uri="{BB962C8B-B14F-4D97-AF65-F5344CB8AC3E}">
        <p14:creationId xmlns:p14="http://schemas.microsoft.com/office/powerpoint/2010/main" val="281358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5C2C49-5002-DB5A-6346-76F6C6B1E7D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84F6D34C-F1E8-B07F-3BE8-8B7C3916AE58}"/>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7" name="Rectangle 6">
            <a:extLst>
              <a:ext uri="{FF2B5EF4-FFF2-40B4-BE49-F238E27FC236}">
                <a16:creationId xmlns:a16="http://schemas.microsoft.com/office/drawing/2014/main" id="{6CFBE067-2098-DD2A-7BC4-42DB609F043C}"/>
              </a:ext>
            </a:extLst>
          </p:cNvPr>
          <p:cNvSpPr/>
          <p:nvPr/>
        </p:nvSpPr>
        <p:spPr>
          <a:xfrm>
            <a:off x="152399" y="124480"/>
            <a:ext cx="8534401"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C8102E"/>
                </a:solidFill>
                <a:effectLst/>
                <a:uLnTx/>
                <a:uFillTx/>
                <a:latin typeface="Univers 67 CondensedBold"/>
                <a:ea typeface="+mn-ea"/>
                <a:cs typeface="+mn-cs"/>
              </a:rPr>
              <a:t>Transformer model</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1DC7B53-4BE9-4D5B-A28B-03FF88D6EB82}"/>
                  </a:ext>
                </a:extLst>
              </p:cNvPr>
              <p:cNvSpPr txBox="1"/>
              <p:nvPr/>
            </p:nvSpPr>
            <p:spPr>
              <a:xfrm>
                <a:off x="342898" y="745723"/>
                <a:ext cx="3314699" cy="2027863"/>
              </a:xfrm>
              <a:prstGeom prst="rect">
                <a:avLst/>
              </a:prstGeom>
              <a:noFill/>
            </p:spPr>
            <p:txBody>
              <a:bodyPr wrap="square">
                <a:spAutoFit/>
              </a:bodyPr>
              <a:lstStyle/>
              <a:p>
                <a:pPr marL="457200" indent="-457200">
                  <a:buAutoNum type="arabicParenBoth"/>
                </a:pPr>
                <a14:m>
                  <m:oMath xmlns:m="http://schemas.openxmlformats.org/officeDocument/2006/math">
                    <m:d>
                      <m:dPr>
                        <m:begChr m:val="["/>
                        <m:endChr m:val="]"/>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𝐴𝑉</m:t>
                        </m:r>
                      </m:e>
                    </m:d>
                    <m:r>
                      <a:rPr lang="en-US" sz="2000" b="0" i="1" smtClean="0">
                        <a:effectLst/>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𝑛</m:t>
                        </m:r>
                      </m:e>
                      <m:sub>
                        <m:r>
                          <a:rPr lang="en-US" sz="2000" i="1">
                            <a:solidFill>
                              <a:srgbClr val="000000"/>
                            </a:solidFill>
                            <a:latin typeface="Cambria Math" panose="02040503050406030204" pitchFamily="18" charset="0"/>
                          </a:rPr>
                          <m:t>𝑡</m:t>
                        </m:r>
                      </m:sub>
                    </m:sSub>
                    <m:d>
                      <m:dPr>
                        <m:begChr m:val="["/>
                        <m:endChr m:val="]"/>
                        <m:ctrlPr>
                          <a:rPr lang="en-US" sz="2000" i="1">
                            <a:solidFill>
                              <a:srgbClr val="000000"/>
                            </a:solidFill>
                            <a:latin typeface="Cambria Math" panose="02040503050406030204" pitchFamily="18" charset="0"/>
                          </a:rPr>
                        </m:ctrlPr>
                      </m:dPr>
                      <m:e>
                        <m:m>
                          <m:mPr>
                            <m:mcs>
                              <m:mc>
                                <m:mcPr>
                                  <m:count m:val="3"/>
                                  <m:mcJc m:val="center"/>
                                </m:mcPr>
                              </m:mc>
                            </m:mcs>
                            <m:ctrlPr>
                              <a:rPr lang="en-US" sz="2000" i="1">
                                <a:solidFill>
                                  <a:srgbClr val="000000"/>
                                </a:solidFill>
                                <a:latin typeface="Cambria Math" panose="02040503050406030204" pitchFamily="18" charset="0"/>
                              </a:rPr>
                            </m:ctrlPr>
                          </m:mPr>
                          <m:mr>
                            <m:e>
                              <m:r>
                                <m:rPr>
                                  <m:brk m:alnAt="7"/>
                                </m:rP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1</m:t>
                              </m:r>
                            </m:e>
                            <m:e>
                              <m:r>
                                <a:rPr lang="en-US" sz="2000" b="0" i="1" smtClean="0">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1</m:t>
                              </m:r>
                            </m:e>
                          </m:mr>
                        </m:m>
                      </m:e>
                    </m:d>
                  </m:oMath>
                </a14:m>
                <a:endParaRPr lang="en-US" sz="2000" dirty="0"/>
              </a:p>
              <a:p>
                <a:pPr marL="457200" indent="-457200">
                  <a:buAutoNum type="arabicParenBoth"/>
                </a:pPr>
                <a:endParaRPr lang="en-US" sz="2000" dirty="0"/>
              </a:p>
              <a:p>
                <a:r>
                  <a:rPr lang="en-US" sz="2000" b="0" dirty="0">
                    <a:effectLst/>
                  </a:rPr>
                  <a:t>        </a:t>
                </a:r>
                <a14:m>
                  <m:oMath xmlns:m="http://schemas.openxmlformats.org/officeDocument/2006/math">
                    <m:d>
                      <m:dPr>
                        <m:begChr m:val="["/>
                        <m:endChr m:val="]"/>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𝐷</m:t>
                        </m:r>
                      </m:e>
                    </m:d>
                    <m:r>
                      <a:rPr lang="en-US" sz="2000" b="0" i="1" smtClean="0">
                        <a:effectLst/>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mcs>
                              <m:mc>
                                <m:mcPr>
                                  <m:count m:val="3"/>
                                  <m:mcJc m:val="center"/>
                                </m:mcPr>
                              </m:mc>
                            </m:mcs>
                            <m:ctrlPr>
                              <a:rPr lang="en-US" sz="2000" i="1">
                                <a:solidFill>
                                  <a:srgbClr val="000000"/>
                                </a:solidFill>
                                <a:latin typeface="Cambria Math" panose="02040503050406030204" pitchFamily="18" charset="0"/>
                              </a:rPr>
                            </m:ctrlPr>
                          </m:mPr>
                          <m:mr>
                            <m:e>
                              <m:r>
                                <m:rPr>
                                  <m:brk m:alnAt="7"/>
                                </m:rPr>
                                <a:rPr lang="en-US" sz="2000" i="1">
                                  <a:solidFill>
                                    <a:srgbClr val="000000"/>
                                  </a:solidFill>
                                  <a:latin typeface="Cambria Math" panose="02040503050406030204" pitchFamily="18" charset="0"/>
                                </a:rPr>
                                <m:t>1</m:t>
                              </m:r>
                            </m:e>
                            <m:e>
                              <m:r>
                                <a:rPr lang="en-US" sz="2000" b="0" i="1" smtClean="0">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1</m:t>
                              </m:r>
                            </m:e>
                            <m:e>
                              <m:r>
                                <a:rPr lang="en-US" sz="2000" b="0" i="1" smtClean="0">
                                  <a:solidFill>
                                    <a:srgbClr val="000000"/>
                                  </a:solidFill>
                                  <a:latin typeface="Cambria Math" panose="02040503050406030204" pitchFamily="18" charset="0"/>
                                </a:rPr>
                                <m:t>−1</m:t>
                              </m:r>
                            </m:e>
                          </m:mr>
                          <m:mr>
                            <m:e>
                              <m:r>
                                <a:rPr lang="en-US" sz="2000" b="0" i="1" smtClean="0">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1</m:t>
                              </m:r>
                            </m:e>
                          </m:mr>
                        </m:m>
                      </m:e>
                    </m:d>
                  </m:oMath>
                </a14:m>
                <a:endParaRPr lang="en-US" sz="2000" dirty="0"/>
              </a:p>
            </p:txBody>
          </p:sp>
        </mc:Choice>
        <mc:Fallback xmlns="">
          <p:sp>
            <p:nvSpPr>
              <p:cNvPr id="11" name="TextBox 10">
                <a:extLst>
                  <a:ext uri="{FF2B5EF4-FFF2-40B4-BE49-F238E27FC236}">
                    <a16:creationId xmlns:a16="http://schemas.microsoft.com/office/drawing/2014/main" id="{F1DC7B53-4BE9-4D5B-A28B-03FF88D6EB82}"/>
                  </a:ext>
                </a:extLst>
              </p:cNvPr>
              <p:cNvSpPr txBox="1">
                <a:spLocks noRot="1" noChangeAspect="1" noMove="1" noResize="1" noEditPoints="1" noAdjustHandles="1" noChangeArrowheads="1" noChangeShapeType="1" noTextEdit="1"/>
              </p:cNvSpPr>
              <p:nvPr/>
            </p:nvSpPr>
            <p:spPr>
              <a:xfrm>
                <a:off x="342898" y="745723"/>
                <a:ext cx="3314699" cy="202786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7531EB6-23B0-4EDF-B829-6424FEF8F8A4}"/>
                  </a:ext>
                </a:extLst>
              </p:cNvPr>
              <p:cNvSpPr txBox="1"/>
              <p:nvPr/>
            </p:nvSpPr>
            <p:spPr>
              <a:xfrm>
                <a:off x="342898" y="3015468"/>
                <a:ext cx="3314699" cy="1068947"/>
              </a:xfrm>
              <a:prstGeom prst="rect">
                <a:avLst/>
              </a:prstGeom>
              <a:noFill/>
            </p:spPr>
            <p:txBody>
              <a:bodyPr wrap="square">
                <a:spAutoFit/>
              </a:bodyPr>
              <a:lstStyle/>
              <a:p>
                <a:r>
                  <a:rPr lang="en-US" b="0" dirty="0">
                    <a:effectLst/>
                  </a:rPr>
                  <a:t>(2) </a:t>
                </a:r>
                <a14:m>
                  <m:oMath xmlns:m="http://schemas.openxmlformats.org/officeDocument/2006/math">
                    <m:d>
                      <m:dPr>
                        <m:begChr m:val="["/>
                        <m:endChr m:val="]"/>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𝑤</m:t>
                        </m:r>
                      </m:e>
                    </m:d>
                    <m:r>
                      <a:rPr lang="en-US" b="0" i="1" smtClean="0">
                        <a:effectLst/>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3</m:t>
                        </m:r>
                      </m:den>
                    </m:f>
                    <m:d>
                      <m:dPr>
                        <m:begChr m:val="["/>
                        <m:endChr m:val="]"/>
                        <m:ctrlPr>
                          <a:rPr lang="en-US" i="1">
                            <a:solidFill>
                              <a:srgbClr val="000000"/>
                            </a:solidFill>
                            <a:latin typeface="Cambria Math" panose="02040503050406030204" pitchFamily="18" charset="0"/>
                          </a:rPr>
                        </m:ctrlPr>
                      </m:dPr>
                      <m:e>
                        <m:m>
                          <m:mPr>
                            <m:mcs>
                              <m:mc>
                                <m:mcPr>
                                  <m:count m:val="3"/>
                                  <m:mcJc m:val="center"/>
                                </m:mcPr>
                              </m:mc>
                            </m:mcs>
                            <m:ctrlPr>
                              <a:rPr lang="en-US" i="1">
                                <a:solidFill>
                                  <a:srgbClr val="000000"/>
                                </a:solidFill>
                                <a:latin typeface="Cambria Math" panose="02040503050406030204" pitchFamily="18" charset="0"/>
                              </a:rPr>
                            </m:ctrlPr>
                          </m:mPr>
                          <m:mr>
                            <m:e>
                              <m:r>
                                <a:rPr lang="en-US" b="0" i="1" smtClean="0">
                                  <a:solidFill>
                                    <a:srgbClr val="000000"/>
                                  </a:solidFill>
                                  <a:latin typeface="Cambria Math" panose="02040503050406030204" pitchFamily="18" charset="0"/>
                                </a:rPr>
                                <m:t>2</m:t>
                              </m:r>
                            </m:e>
                            <m:e>
                              <m:r>
                                <a:rPr lang="en-US" b="0" i="1" smtClean="0">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2</m:t>
                              </m:r>
                            </m:e>
                            <m:e>
                              <m:r>
                                <a:rPr lang="en-US" b="0" i="1" smtClean="0">
                                  <a:solidFill>
                                    <a:srgbClr val="000000"/>
                                  </a:solidFill>
                                  <a:latin typeface="Cambria Math" panose="02040503050406030204" pitchFamily="18" charset="0"/>
                                </a:rPr>
                                <m:t>1</m:t>
                              </m:r>
                            </m:e>
                          </m:mr>
                          <m:mr>
                            <m:e>
                              <m:r>
                                <a:rPr lang="en-US" b="0" i="1" smtClean="0">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2</m:t>
                              </m:r>
                            </m:e>
                          </m:mr>
                        </m:m>
                      </m:e>
                    </m:d>
                  </m:oMath>
                </a14:m>
                <a:endParaRPr lang="en-US" dirty="0"/>
              </a:p>
            </p:txBody>
          </p:sp>
        </mc:Choice>
        <mc:Fallback xmlns="">
          <p:sp>
            <p:nvSpPr>
              <p:cNvPr id="13" name="TextBox 12">
                <a:extLst>
                  <a:ext uri="{FF2B5EF4-FFF2-40B4-BE49-F238E27FC236}">
                    <a16:creationId xmlns:a16="http://schemas.microsoft.com/office/drawing/2014/main" id="{27531EB6-23B0-4EDF-B829-6424FEF8F8A4}"/>
                  </a:ext>
                </a:extLst>
              </p:cNvPr>
              <p:cNvSpPr txBox="1">
                <a:spLocks noRot="1" noChangeAspect="1" noMove="1" noResize="1" noEditPoints="1" noAdjustHandles="1" noChangeArrowheads="1" noChangeShapeType="1" noTextEdit="1"/>
              </p:cNvSpPr>
              <p:nvPr/>
            </p:nvSpPr>
            <p:spPr>
              <a:xfrm>
                <a:off x="342898" y="3015468"/>
                <a:ext cx="3314699" cy="1068947"/>
              </a:xfrm>
              <a:prstGeom prst="rect">
                <a:avLst/>
              </a:prstGeom>
              <a:blipFill>
                <a:blip r:embed="rId3"/>
                <a:stretch>
                  <a:fillRect l="-2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61E5703-AAC7-4EEA-8B17-4897CCBE6C87}"/>
                  </a:ext>
                </a:extLst>
              </p:cNvPr>
              <p:cNvSpPr txBox="1"/>
              <p:nvPr/>
            </p:nvSpPr>
            <p:spPr>
              <a:xfrm>
                <a:off x="3728720" y="627827"/>
                <a:ext cx="4295140" cy="2387641"/>
              </a:xfrm>
              <a:prstGeom prst="rect">
                <a:avLst/>
              </a:prstGeom>
              <a:noFill/>
            </p:spPr>
            <p:txBody>
              <a:bodyPr wrap="square">
                <a:spAutoFit/>
              </a:bodyPr>
              <a:lstStyle/>
              <a:p>
                <a:r>
                  <a:rPr lang="en-US" sz="2000" b="0" dirty="0">
                    <a:effectLst/>
                  </a:rPr>
                  <a:t>(3) </a:t>
                </a:r>
                <a14:m>
                  <m:oMath xmlns:m="http://schemas.openxmlformats.org/officeDocument/2006/math">
                    <m:d>
                      <m:dPr>
                        <m:begChr m:val="["/>
                        <m:endChr m:val="]"/>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𝐹</m:t>
                        </m:r>
                      </m:e>
                    </m:d>
                    <m:r>
                      <a:rPr lang="en-US" sz="2000" b="0" i="1" smtClean="0">
                        <a:effectLst/>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b="0" i="1" smtClean="0">
                            <a:solidFill>
                              <a:srgbClr val="000000"/>
                            </a:solidFill>
                            <a:latin typeface="Cambria Math" panose="02040503050406030204" pitchFamily="18" charset="0"/>
                          </a:rPr>
                          <m:t>3</m:t>
                        </m:r>
                      </m:den>
                    </m:f>
                    <m:d>
                      <m:dPr>
                        <m:begChr m:val="["/>
                        <m:endChr m:val="]"/>
                        <m:ctrlPr>
                          <a:rPr lang="en-US" sz="2000" i="1">
                            <a:solidFill>
                              <a:srgbClr val="000000"/>
                            </a:solidFill>
                            <a:latin typeface="Cambria Math" panose="02040503050406030204" pitchFamily="18" charset="0"/>
                          </a:rPr>
                        </m:ctrlPr>
                      </m:dPr>
                      <m:e>
                        <m:m>
                          <m:mPr>
                            <m:mcs>
                              <m:mc>
                                <m:mcPr>
                                  <m:count m:val="3"/>
                                  <m:mcJc m:val="center"/>
                                </m:mcPr>
                              </m:mc>
                            </m:mcs>
                            <m:ctrlPr>
                              <a:rPr lang="en-US" sz="2000" i="1">
                                <a:solidFill>
                                  <a:srgbClr val="000000"/>
                                </a:solidFill>
                                <a:latin typeface="Cambria Math" panose="02040503050406030204" pitchFamily="18" charset="0"/>
                              </a:rPr>
                            </m:ctrlPr>
                          </m:mPr>
                          <m:mr>
                            <m:e>
                              <m:r>
                                <m:rPr>
                                  <m:brk m:alnAt="7"/>
                                </m:rPr>
                                <a:rPr lang="en-US" sz="2000" b="0" i="1" smtClean="0">
                                  <a:solidFill>
                                    <a:srgbClr val="000000"/>
                                  </a:solidFill>
                                  <a:latin typeface="Cambria Math" panose="02040503050406030204" pitchFamily="18" charset="0"/>
                                </a:rPr>
                                <m:t>1</m:t>
                              </m:r>
                            </m:e>
                            <m:e>
                              <m:r>
                                <a:rPr lang="en-US" sz="2000" b="0" i="1" smtClean="0">
                                  <a:solidFill>
                                    <a:srgbClr val="000000"/>
                                  </a:solidFill>
                                  <a:latin typeface="Cambria Math" panose="02040503050406030204" pitchFamily="18" charset="0"/>
                                </a:rPr>
                                <m:t>0</m:t>
                              </m:r>
                            </m:e>
                            <m:e>
                              <m:r>
                                <a:rPr lang="en-US" sz="2000" b="0" i="1" smtClean="0">
                                  <a:solidFill>
                                    <a:srgbClr val="000000"/>
                                  </a:solidFill>
                                  <a:latin typeface="Cambria Math" panose="02040503050406030204" pitchFamily="18" charset="0"/>
                                </a:rPr>
                                <m:t>−1</m:t>
                              </m:r>
                            </m:e>
                          </m:mr>
                          <m:mr>
                            <m:e>
                              <m:r>
                                <a:rPr lang="en-US" sz="2000" b="0" i="1" smtClean="0">
                                  <a:solidFill>
                                    <a:srgbClr val="000000"/>
                                  </a:solidFill>
                                  <a:latin typeface="Cambria Math" panose="02040503050406030204" pitchFamily="18" charset="0"/>
                                </a:rPr>
                                <m:t>−1</m:t>
                              </m:r>
                            </m:e>
                            <m:e>
                              <m:r>
                                <a:rPr lang="en-US" sz="2000" b="0" i="1" smtClean="0">
                                  <a:solidFill>
                                    <a:srgbClr val="000000"/>
                                  </a:solidFill>
                                  <a:latin typeface="Cambria Math" panose="02040503050406030204" pitchFamily="18" charset="0"/>
                                </a:rPr>
                                <m:t>1</m:t>
                              </m:r>
                            </m:e>
                            <m:e>
                              <m:r>
                                <a:rPr lang="en-US" sz="2000" b="0" i="1" smtClean="0">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𝑡</m:t>
                                  </m:r>
                                  <m:r>
                                    <a:rPr lang="en-US" sz="2000" i="1" baseline="-25000">
                                      <a:solidFill>
                                        <a:srgbClr val="000000"/>
                                      </a:solidFill>
                                      <a:latin typeface="Cambria Math" panose="02040503050406030204" pitchFamily="18" charset="0"/>
                                    </a:rPr>
                                    <m:t>𝑎𝑏</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𝑡</m:t>
                                  </m:r>
                                  <m:r>
                                    <a:rPr lang="en-US" sz="2000" i="1" baseline="-25000">
                                      <a:solidFill>
                                        <a:srgbClr val="000000"/>
                                      </a:solidFill>
                                      <a:latin typeface="Cambria Math" panose="02040503050406030204" pitchFamily="18" charset="0"/>
                                    </a:rPr>
                                    <m:t>𝑏</m:t>
                                  </m:r>
                                  <m:r>
                                    <a:rPr lang="en-US" sz="2000" b="0" i="1" baseline="-25000" smtClean="0">
                                      <a:solidFill>
                                        <a:srgbClr val="000000"/>
                                      </a:solidFill>
                                      <a:latin typeface="Cambria Math" panose="02040503050406030204" pitchFamily="18" charset="0"/>
                                    </a:rPr>
                                    <m:t>𝑐</m:t>
                                  </m:r>
                                </m:sub>
                              </m:sSub>
                            </m:e>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𝑍</m:t>
                                  </m:r>
                                </m:e>
                                <m:sub>
                                  <m:r>
                                    <a:rPr lang="en-US" sz="2000" i="1">
                                      <a:solidFill>
                                        <a:srgbClr val="000000"/>
                                      </a:solidFill>
                                      <a:latin typeface="Cambria Math" panose="02040503050406030204" pitchFamily="18" charset="0"/>
                                    </a:rPr>
                                    <m:t>𝑡</m:t>
                                  </m:r>
                                  <m:r>
                                    <a:rPr lang="en-US" sz="2000" b="0" i="1" baseline="-25000" smtClean="0">
                                      <a:solidFill>
                                        <a:srgbClr val="000000"/>
                                      </a:solidFill>
                                      <a:latin typeface="Cambria Math" panose="02040503050406030204" pitchFamily="18" charset="0"/>
                                    </a:rPr>
                                    <m:t>𝑐𝑎</m:t>
                                  </m:r>
                                </m:sub>
                              </m:sSub>
                            </m:e>
                          </m:mr>
                        </m:m>
                      </m:e>
                    </m:d>
                  </m:oMath>
                </a14:m>
                <a:endParaRPr lang="en-US" sz="2000" dirty="0"/>
              </a:p>
              <a:p>
                <a:r>
                  <a:rPr lang="en-US" sz="2000" dirty="0"/>
                  <a:t>      </a:t>
                </a:r>
              </a:p>
              <a:p>
                <a:r>
                  <a:rPr lang="en-US" sz="2000" dirty="0"/>
                  <a:t>      [G] = [F]</a:t>
                </a:r>
                <a:r>
                  <a:rPr lang="en-US" sz="2000" baseline="30000" dirty="0"/>
                  <a:t>-1</a:t>
                </a:r>
              </a:p>
              <a:p>
                <a:r>
                  <a:rPr lang="en-US" sz="2000" dirty="0"/>
                  <a:t>      </a:t>
                </a:r>
                <a14:m>
                  <m:oMath xmlns:m="http://schemas.openxmlformats.org/officeDocument/2006/math">
                    <m:d>
                      <m:dPr>
                        <m:begChr m:val="["/>
                        <m:endChr m:val="]"/>
                        <m:ctrlPr>
                          <a:rPr lang="en-US" sz="2000" b="0" i="1" smtClean="0">
                            <a:effectLst/>
                            <a:latin typeface="Cambria Math" panose="02040503050406030204" pitchFamily="18" charset="0"/>
                          </a:rPr>
                        </m:ctrlPr>
                      </m:dPr>
                      <m:e>
                        <m:r>
                          <a:rPr lang="en-US" sz="2000" b="0" i="1" smtClean="0">
                            <a:effectLst/>
                            <a:latin typeface="Cambria Math" panose="02040503050406030204" pitchFamily="18" charset="0"/>
                          </a:rPr>
                          <m:t>𝐺</m:t>
                        </m:r>
                        <m:r>
                          <a:rPr lang="en-US" sz="2000" b="0" i="1" smtClean="0">
                            <a:effectLst/>
                            <a:latin typeface="Cambria Math" panose="02040503050406030204" pitchFamily="18" charset="0"/>
                          </a:rPr>
                          <m:t>1</m:t>
                        </m:r>
                      </m:e>
                    </m:d>
                    <m:r>
                      <a:rPr lang="en-US" sz="2000" b="0" i="1" smtClean="0">
                        <a:effectLst/>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mcs>
                              <m:mc>
                                <m:mcPr>
                                  <m:count m:val="3"/>
                                  <m:mcJc m:val="center"/>
                                </m:mcPr>
                              </m:mc>
                            </m:mcs>
                            <m:ctrlPr>
                              <a:rPr lang="en-US" sz="2000" i="1">
                                <a:solidFill>
                                  <a:srgbClr val="000000"/>
                                </a:solidFill>
                                <a:latin typeface="Cambria Math" panose="02040503050406030204" pitchFamily="18" charset="0"/>
                              </a:rPr>
                            </m:ctrlPr>
                          </m:mPr>
                          <m:mr>
                            <m:e>
                              <m:r>
                                <a:rPr lang="en-US" sz="2000" i="1">
                                  <a:latin typeface="Cambria Math" panose="02040503050406030204" pitchFamily="18" charset="0"/>
                                </a:rPr>
                                <m:t>𝐺</m:t>
                              </m:r>
                              <m:r>
                                <a:rPr lang="en-US" sz="2000" b="0" i="1" baseline="-25000" smtClean="0">
                                  <a:latin typeface="Cambria Math" panose="02040503050406030204" pitchFamily="18" charset="0"/>
                                </a:rPr>
                                <m:t>11</m:t>
                              </m:r>
                            </m:e>
                            <m:e>
                              <m:r>
                                <a:rPr lang="en-US" sz="2000" i="1">
                                  <a:latin typeface="Cambria Math" panose="02040503050406030204" pitchFamily="18" charset="0"/>
                                </a:rPr>
                                <m:t>𝐺</m:t>
                              </m:r>
                              <m:r>
                                <a:rPr lang="en-US" sz="2000" i="1" baseline="-25000">
                                  <a:latin typeface="Cambria Math" panose="02040503050406030204" pitchFamily="18" charset="0"/>
                                </a:rPr>
                                <m:t>1</m:t>
                              </m:r>
                              <m:r>
                                <a:rPr lang="en-US" sz="2000" b="0" i="1" baseline="-25000" smtClean="0">
                                  <a:latin typeface="Cambria Math" panose="02040503050406030204" pitchFamily="18" charset="0"/>
                                </a:rPr>
                                <m:t>2</m:t>
                              </m:r>
                            </m:e>
                            <m:e>
                              <m:r>
                                <a:rPr lang="en-US" sz="2000" b="0" i="1" smtClean="0">
                                  <a:solidFill>
                                    <a:srgbClr val="000000"/>
                                  </a:solidFill>
                                  <a:latin typeface="Cambria Math" panose="02040503050406030204" pitchFamily="18" charset="0"/>
                                </a:rPr>
                                <m:t>0</m:t>
                              </m:r>
                            </m:e>
                          </m:mr>
                          <m:mr>
                            <m:e>
                              <m:r>
                                <a:rPr lang="en-US" sz="2000" i="1">
                                  <a:latin typeface="Cambria Math" panose="02040503050406030204" pitchFamily="18" charset="0"/>
                                </a:rPr>
                                <m:t>𝐺</m:t>
                              </m:r>
                              <m:r>
                                <a:rPr lang="en-US" sz="2000" b="0" i="1" baseline="-25000" smtClean="0">
                                  <a:latin typeface="Cambria Math" panose="02040503050406030204" pitchFamily="18" charset="0"/>
                                </a:rPr>
                                <m:t>2</m:t>
                              </m:r>
                              <m:r>
                                <a:rPr lang="en-US" sz="2000" i="1" baseline="-25000">
                                  <a:latin typeface="Cambria Math" panose="02040503050406030204" pitchFamily="18" charset="0"/>
                                </a:rPr>
                                <m:t>1</m:t>
                              </m:r>
                            </m:e>
                            <m:e>
                              <m:r>
                                <a:rPr lang="en-US" sz="2000" i="1">
                                  <a:latin typeface="Cambria Math" panose="02040503050406030204" pitchFamily="18" charset="0"/>
                                </a:rPr>
                                <m:t>𝐺</m:t>
                              </m:r>
                              <m:r>
                                <a:rPr lang="en-US" sz="2000" b="0" i="1" baseline="-25000" smtClean="0">
                                  <a:latin typeface="Cambria Math" panose="02040503050406030204" pitchFamily="18" charset="0"/>
                                </a:rPr>
                                <m:t>22</m:t>
                              </m:r>
                            </m:e>
                            <m:e>
                              <m:r>
                                <a:rPr lang="en-US" sz="2000" b="0" i="1" smtClean="0">
                                  <a:solidFill>
                                    <a:srgbClr val="000000"/>
                                  </a:solidFill>
                                  <a:latin typeface="Cambria Math" panose="02040503050406030204" pitchFamily="18" charset="0"/>
                                </a:rPr>
                                <m:t>0</m:t>
                              </m:r>
                            </m:e>
                          </m:mr>
                          <m:mr>
                            <m:e>
                              <m:r>
                                <a:rPr lang="en-US" sz="2000" i="1">
                                  <a:latin typeface="Cambria Math" panose="02040503050406030204" pitchFamily="18" charset="0"/>
                                </a:rPr>
                                <m:t>𝐺</m:t>
                              </m:r>
                              <m:r>
                                <a:rPr lang="en-US" sz="2000" b="0" i="1" baseline="-25000" smtClean="0">
                                  <a:latin typeface="Cambria Math" panose="02040503050406030204" pitchFamily="18" charset="0"/>
                                </a:rPr>
                                <m:t>3</m:t>
                              </m:r>
                              <m:r>
                                <a:rPr lang="en-US" sz="2000" i="1" baseline="-25000">
                                  <a:latin typeface="Cambria Math" panose="02040503050406030204" pitchFamily="18" charset="0"/>
                                </a:rPr>
                                <m:t>1</m:t>
                              </m:r>
                            </m:e>
                            <m:e>
                              <m:r>
                                <a:rPr lang="en-US" sz="2000" i="1">
                                  <a:latin typeface="Cambria Math" panose="02040503050406030204" pitchFamily="18" charset="0"/>
                                </a:rPr>
                                <m:t>𝐺</m:t>
                              </m:r>
                              <m:r>
                                <a:rPr lang="en-US" sz="2000" b="0" i="1" baseline="-25000" smtClean="0">
                                  <a:latin typeface="Cambria Math" panose="02040503050406030204" pitchFamily="18" charset="0"/>
                                </a:rPr>
                                <m:t>32</m:t>
                              </m:r>
                            </m:e>
                            <m:e>
                              <m:r>
                                <a:rPr lang="en-US" sz="2000" i="1" smtClean="0">
                                  <a:solidFill>
                                    <a:srgbClr val="000000"/>
                                  </a:solidFill>
                                  <a:latin typeface="Cambria Math" panose="02040503050406030204" pitchFamily="18" charset="0"/>
                                </a:rPr>
                                <m:t>0</m:t>
                              </m:r>
                            </m:e>
                          </m:mr>
                        </m:m>
                      </m:e>
                    </m:d>
                  </m:oMath>
                </a14:m>
                <a:endParaRPr lang="en-US" sz="2000" dirty="0"/>
              </a:p>
            </p:txBody>
          </p:sp>
        </mc:Choice>
        <mc:Fallback xmlns="">
          <p:sp>
            <p:nvSpPr>
              <p:cNvPr id="14" name="TextBox 13">
                <a:extLst>
                  <a:ext uri="{FF2B5EF4-FFF2-40B4-BE49-F238E27FC236}">
                    <a16:creationId xmlns:a16="http://schemas.microsoft.com/office/drawing/2014/main" id="{261E5703-AAC7-4EEA-8B17-4897CCBE6C87}"/>
                  </a:ext>
                </a:extLst>
              </p:cNvPr>
              <p:cNvSpPr txBox="1">
                <a:spLocks noRot="1" noChangeAspect="1" noMove="1" noResize="1" noEditPoints="1" noAdjustHandles="1" noChangeArrowheads="1" noChangeShapeType="1" noTextEdit="1"/>
              </p:cNvSpPr>
              <p:nvPr/>
            </p:nvSpPr>
            <p:spPr>
              <a:xfrm>
                <a:off x="3728720" y="627827"/>
                <a:ext cx="4295140" cy="2387641"/>
              </a:xfrm>
              <a:prstGeom prst="rect">
                <a:avLst/>
              </a:prstGeom>
              <a:blipFill>
                <a:blip r:embed="rId4"/>
                <a:stretch>
                  <a:fillRect l="-1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8DFF15-8C78-4284-A3C3-400C7FA7D117}"/>
                  </a:ext>
                </a:extLst>
              </p:cNvPr>
              <p:cNvSpPr txBox="1"/>
              <p:nvPr/>
            </p:nvSpPr>
            <p:spPr>
              <a:xfrm>
                <a:off x="342897" y="4272768"/>
                <a:ext cx="3314699" cy="1068947"/>
              </a:xfrm>
              <a:prstGeom prst="rect">
                <a:avLst/>
              </a:prstGeom>
              <a:noFill/>
            </p:spPr>
            <p:txBody>
              <a:bodyPr wrap="square">
                <a:spAutoFit/>
              </a:bodyPr>
              <a:lstStyle/>
              <a:p>
                <a:r>
                  <a:rPr lang="en-US" b="0" dirty="0">
                    <a:effectLst/>
                  </a:rPr>
                  <a:t>(4) </a:t>
                </a:r>
                <a14:m>
                  <m:oMath xmlns:m="http://schemas.openxmlformats.org/officeDocument/2006/math">
                    <m:d>
                      <m:dPr>
                        <m:begChr m:val="["/>
                        <m:endChr m:val="]"/>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𝐴𝐼</m:t>
                        </m:r>
                      </m:e>
                    </m:d>
                    <m:r>
                      <a:rPr lang="en-US" b="0" i="1" smtClean="0">
                        <a:effectLst/>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sub>
                    </m:sSub>
                    <m:d>
                      <m:dPr>
                        <m:begChr m:val="["/>
                        <m:endChr m:val="]"/>
                        <m:ctrlPr>
                          <a:rPr lang="en-US" i="1">
                            <a:solidFill>
                              <a:srgbClr val="000000"/>
                            </a:solidFill>
                            <a:latin typeface="Cambria Math" panose="02040503050406030204" pitchFamily="18" charset="0"/>
                          </a:rPr>
                        </m:ctrlPr>
                      </m:dPr>
                      <m:e>
                        <m:m>
                          <m:mPr>
                            <m:mcs>
                              <m:mc>
                                <m:mcPr>
                                  <m:count m:val="3"/>
                                  <m:mcJc m:val="center"/>
                                </m:mcPr>
                              </m:mc>
                            </m:mcs>
                            <m:ctrlPr>
                              <a:rPr lang="en-US" i="1">
                                <a:solidFill>
                                  <a:srgbClr val="000000"/>
                                </a:solidFill>
                                <a:latin typeface="Cambria Math" panose="02040503050406030204" pitchFamily="18" charset="0"/>
                              </a:rPr>
                            </m:ctrlPr>
                          </m:mPr>
                          <m:mr>
                            <m:e>
                              <m:r>
                                <a:rPr lang="en-US" b="0" i="1" smtClean="0">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0</m:t>
                              </m:r>
                            </m:e>
                          </m:mr>
                          <m:mr>
                            <m:e>
                              <m:r>
                                <a:rPr lang="en-US" b="0" i="1" smtClean="0">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1</m:t>
                              </m:r>
                            </m:e>
                          </m:mr>
                        </m:m>
                      </m:e>
                    </m:d>
                  </m:oMath>
                </a14:m>
                <a:endParaRPr lang="en-US" dirty="0"/>
              </a:p>
            </p:txBody>
          </p:sp>
        </mc:Choice>
        <mc:Fallback xmlns="">
          <p:sp>
            <p:nvSpPr>
              <p:cNvPr id="10" name="TextBox 9">
                <a:extLst>
                  <a:ext uri="{FF2B5EF4-FFF2-40B4-BE49-F238E27FC236}">
                    <a16:creationId xmlns:a16="http://schemas.microsoft.com/office/drawing/2014/main" id="{C78DFF15-8C78-4284-A3C3-400C7FA7D117}"/>
                  </a:ext>
                </a:extLst>
              </p:cNvPr>
              <p:cNvSpPr txBox="1">
                <a:spLocks noRot="1" noChangeAspect="1" noMove="1" noResize="1" noEditPoints="1" noAdjustHandles="1" noChangeArrowheads="1" noChangeShapeType="1" noTextEdit="1"/>
              </p:cNvSpPr>
              <p:nvPr/>
            </p:nvSpPr>
            <p:spPr>
              <a:xfrm>
                <a:off x="342897" y="4272768"/>
                <a:ext cx="3314699" cy="1068947"/>
              </a:xfrm>
              <a:prstGeom prst="rect">
                <a:avLst/>
              </a:prstGeom>
              <a:blipFill>
                <a:blip r:embed="rId5"/>
                <a:stretch>
                  <a:fillRect l="-2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BF53F76-397D-42BB-B9BC-B9212F9D8A61}"/>
                  </a:ext>
                </a:extLst>
              </p:cNvPr>
              <p:cNvSpPr txBox="1"/>
              <p:nvPr/>
            </p:nvSpPr>
            <p:spPr>
              <a:xfrm>
                <a:off x="3657596" y="3015467"/>
                <a:ext cx="4437387" cy="1266180"/>
              </a:xfrm>
              <a:prstGeom prst="rect">
                <a:avLst/>
              </a:prstGeom>
              <a:noFill/>
            </p:spPr>
            <p:txBody>
              <a:bodyPr wrap="square">
                <a:spAutoFit/>
              </a:bodyPr>
              <a:lstStyle/>
              <a:p>
                <a:r>
                  <a:rPr lang="en-US" b="0" dirty="0">
                    <a:effectLst/>
                  </a:rPr>
                  <a:t>(5) </a:t>
                </a:r>
                <a14:m>
                  <m:oMath xmlns:m="http://schemas.openxmlformats.org/officeDocument/2006/math">
                    <m:d>
                      <m:dPr>
                        <m:begChr m:val="["/>
                        <m:endChr m:val="]"/>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𝐵𝐼</m:t>
                        </m:r>
                      </m:e>
                    </m:d>
                    <m:r>
                      <a:rPr lang="en-US" b="0" i="1" smtClean="0">
                        <a:effectLst/>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sub>
                    </m:sSub>
                    <m:d>
                      <m:dPr>
                        <m:begChr m:val="["/>
                        <m:endChr m:val="]"/>
                        <m:ctrlPr>
                          <a:rPr lang="en-US" i="1">
                            <a:solidFill>
                              <a:srgbClr val="000000"/>
                            </a:solidFill>
                            <a:latin typeface="Cambria Math" panose="02040503050406030204" pitchFamily="18" charset="0"/>
                          </a:rPr>
                        </m:ctrlPr>
                      </m:dPr>
                      <m:e>
                        <m:m>
                          <m:mPr>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r>
                                    <a:rPr lang="en-US" i="1" baseline="-25000">
                                      <a:solidFill>
                                        <a:srgbClr val="000000"/>
                                      </a:solidFill>
                                      <a:latin typeface="Cambria Math" panose="02040503050406030204" pitchFamily="18" charset="0"/>
                                    </a:rPr>
                                    <m:t>𝑎𝑏</m:t>
                                  </m:r>
                                </m:sub>
                              </m:sSub>
                            </m:e>
                            <m:e>
                              <m:r>
                                <a:rPr lang="en-US" b="0" i="1" smtClean="0">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r>
                                    <a:rPr lang="en-US" i="1" baseline="-25000">
                                      <a:solidFill>
                                        <a:srgbClr val="000000"/>
                                      </a:solidFill>
                                      <a:latin typeface="Cambria Math" panose="02040503050406030204" pitchFamily="18" charset="0"/>
                                    </a:rPr>
                                    <m:t>𝑏</m:t>
                                  </m:r>
                                  <m:r>
                                    <a:rPr lang="en-US" b="0" i="1" baseline="-25000" smtClean="0">
                                      <a:solidFill>
                                        <a:srgbClr val="000000"/>
                                      </a:solidFill>
                                      <a:latin typeface="Cambria Math" panose="02040503050406030204" pitchFamily="18" charset="0"/>
                                    </a:rPr>
                                    <m:t>𝑐</m:t>
                                  </m:r>
                                </m:sub>
                              </m:sSub>
                            </m:e>
                          </m:mr>
                          <m:mr>
                            <m:e>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r>
                                    <a:rPr lang="en-US" i="1" baseline="-25000">
                                      <a:solidFill>
                                        <a:srgbClr val="000000"/>
                                      </a:solidFill>
                                      <a:latin typeface="Cambria Math" panose="02040503050406030204" pitchFamily="18" charset="0"/>
                                    </a:rPr>
                                    <m:t>𝑎𝑏</m:t>
                                  </m:r>
                                </m:sub>
                              </m:sSub>
                            </m:e>
                            <m:e>
                              <m:r>
                                <a:rPr lang="en-US" i="1">
                                  <a:solidFill>
                                    <a:srgbClr val="000000"/>
                                  </a:solidFill>
                                  <a:latin typeface="Cambria Math" panose="02040503050406030204" pitchFamily="18" charset="0"/>
                                </a:rPr>
                                <m:t>0</m:t>
                              </m:r>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r>
                                    <a:rPr lang="en-US" i="1" baseline="-25000">
                                      <a:solidFill>
                                        <a:srgbClr val="000000"/>
                                      </a:solidFill>
                                      <a:latin typeface="Cambria Math" panose="02040503050406030204" pitchFamily="18" charset="0"/>
                                    </a:rPr>
                                    <m:t>𝑏</m:t>
                                  </m:r>
                                  <m:r>
                                    <m:rPr>
                                      <m:sty m:val="p"/>
                                    </m:rPr>
                                    <a:rPr lang="en-US" altLang="zh-CN" i="1" baseline="-25000" smtClean="0">
                                      <a:solidFill>
                                        <a:srgbClr val="000000"/>
                                      </a:solidFill>
                                      <a:latin typeface="Cambria Math" panose="02040503050406030204" pitchFamily="18" charset="0"/>
                                    </a:rPr>
                                    <m:t>c</m:t>
                                  </m:r>
                                </m:sub>
                              </m:sSub>
                            </m:e>
                          </m:mr>
                        </m:m>
                      </m:e>
                    </m:d>
                  </m:oMath>
                </a14:m>
                <a:endParaRPr lang="en-US" dirty="0"/>
              </a:p>
            </p:txBody>
          </p:sp>
        </mc:Choice>
        <mc:Fallback xmlns="">
          <p:sp>
            <p:nvSpPr>
              <p:cNvPr id="15" name="TextBox 14">
                <a:extLst>
                  <a:ext uri="{FF2B5EF4-FFF2-40B4-BE49-F238E27FC236}">
                    <a16:creationId xmlns:a16="http://schemas.microsoft.com/office/drawing/2014/main" id="{DBF53F76-397D-42BB-B9BC-B9212F9D8A61}"/>
                  </a:ext>
                </a:extLst>
              </p:cNvPr>
              <p:cNvSpPr txBox="1">
                <a:spLocks noRot="1" noChangeAspect="1" noMove="1" noResize="1" noEditPoints="1" noAdjustHandles="1" noChangeArrowheads="1" noChangeShapeType="1" noTextEdit="1"/>
              </p:cNvSpPr>
              <p:nvPr/>
            </p:nvSpPr>
            <p:spPr>
              <a:xfrm>
                <a:off x="3657596" y="3015467"/>
                <a:ext cx="4437387" cy="1266180"/>
              </a:xfrm>
              <a:prstGeom prst="rect">
                <a:avLst/>
              </a:prstGeom>
              <a:blipFill>
                <a:blip r:embed="rId6"/>
                <a:stretch>
                  <a:fillRect l="-2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B9D9461-E7DB-4AA9-A475-35174372F30F}"/>
                  </a:ext>
                </a:extLst>
              </p:cNvPr>
              <p:cNvSpPr txBox="1"/>
              <p:nvPr/>
            </p:nvSpPr>
            <p:spPr>
              <a:xfrm>
                <a:off x="3657596" y="4448825"/>
                <a:ext cx="4437387" cy="1068947"/>
              </a:xfrm>
              <a:prstGeom prst="rect">
                <a:avLst/>
              </a:prstGeom>
              <a:noFill/>
            </p:spPr>
            <p:txBody>
              <a:bodyPr wrap="square">
                <a:spAutoFit/>
              </a:bodyPr>
              <a:lstStyle/>
              <a:p>
                <a:r>
                  <a:rPr lang="en-US" b="0" dirty="0">
                    <a:effectLst/>
                  </a:rPr>
                  <a:t>(6) </a:t>
                </a:r>
                <a14:m>
                  <m:oMath xmlns:m="http://schemas.openxmlformats.org/officeDocument/2006/math">
                    <m:d>
                      <m:dPr>
                        <m:begChr m:val="["/>
                        <m:endChr m:val="]"/>
                        <m:ctrlPr>
                          <a:rPr lang="en-US" b="0" i="1" smtClean="0">
                            <a:effectLst/>
                            <a:latin typeface="Cambria Math" panose="02040503050406030204" pitchFamily="18" charset="0"/>
                          </a:rPr>
                        </m:ctrlPr>
                      </m:dPr>
                      <m:e>
                        <m:r>
                          <a:rPr lang="en-US" b="0" i="1" smtClean="0">
                            <a:effectLst/>
                            <a:latin typeface="Cambria Math" panose="02040503050406030204" pitchFamily="18" charset="0"/>
                          </a:rPr>
                          <m:t>𝐵𝑉</m:t>
                        </m:r>
                      </m:e>
                    </m:d>
                    <m:r>
                      <a:rPr lang="en-US" b="0" i="1" smtClean="0">
                        <a:effectLst/>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𝑡</m:t>
                            </m:r>
                          </m:sub>
                        </m:sSub>
                      </m:den>
                    </m:f>
                    <m:d>
                      <m:dPr>
                        <m:begChr m:val="["/>
                        <m:endChr m:val="]"/>
                        <m:ctrlPr>
                          <a:rPr lang="en-US" i="1">
                            <a:solidFill>
                              <a:srgbClr val="000000"/>
                            </a:solidFill>
                            <a:latin typeface="Cambria Math" panose="02040503050406030204" pitchFamily="18" charset="0"/>
                          </a:rPr>
                        </m:ctrlPr>
                      </m:dPr>
                      <m:e>
                        <m:m>
                          <m:mPr>
                            <m:mcs>
                              <m:mc>
                                <m:mcPr>
                                  <m:count m:val="3"/>
                                  <m:mcJc m:val="center"/>
                                </m:mcPr>
                              </m:mc>
                            </m:mcs>
                            <m:ctrlPr>
                              <a:rPr lang="en-US" i="1">
                                <a:solidFill>
                                  <a:srgbClr val="000000"/>
                                </a:solidFill>
                                <a:latin typeface="Cambria Math" panose="02040503050406030204" pitchFamily="18" charset="0"/>
                              </a:rPr>
                            </m:ctrlPr>
                          </m:mPr>
                          <m:mr>
                            <m:e>
                              <m:r>
                                <a:rPr lang="en-US" b="0" i="1" smtClean="0">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b="0" i="1" smtClean="0">
                                  <a:solidFill>
                                    <a:srgbClr val="000000"/>
                                  </a:solidFill>
                                  <a:latin typeface="Cambria Math" panose="02040503050406030204" pitchFamily="18" charset="0"/>
                                </a:rPr>
                                <m:t>1</m:t>
                              </m:r>
                            </m:e>
                            <m:e>
                              <m:r>
                                <a:rPr lang="en-US" i="1" smtClean="0">
                                  <a:solidFill>
                                    <a:srgbClr val="000000"/>
                                  </a:solidFill>
                                  <a:latin typeface="Cambria Math" panose="02040503050406030204" pitchFamily="18" charset="0"/>
                                </a:rPr>
                                <m:t>0</m:t>
                              </m:r>
                            </m:e>
                          </m:mr>
                          <m:mr>
                            <m:e>
                              <m:r>
                                <a:rPr lang="en-US"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−1</m:t>
                              </m:r>
                            </m:e>
                            <m:e>
                              <m:r>
                                <a:rPr lang="en-US" b="0" i="1" smtClean="0">
                                  <a:solidFill>
                                    <a:srgbClr val="000000"/>
                                  </a:solidFill>
                                  <a:latin typeface="Cambria Math" panose="02040503050406030204" pitchFamily="18" charset="0"/>
                                </a:rPr>
                                <m:t>0</m:t>
                              </m:r>
                            </m:e>
                          </m:mr>
                        </m:m>
                      </m:e>
                    </m:d>
                  </m:oMath>
                </a14:m>
                <a:endParaRPr lang="en-US" dirty="0"/>
              </a:p>
            </p:txBody>
          </p:sp>
        </mc:Choice>
        <mc:Fallback xmlns="">
          <p:sp>
            <p:nvSpPr>
              <p:cNvPr id="16" name="TextBox 15">
                <a:extLst>
                  <a:ext uri="{FF2B5EF4-FFF2-40B4-BE49-F238E27FC236}">
                    <a16:creationId xmlns:a16="http://schemas.microsoft.com/office/drawing/2014/main" id="{6B9D9461-E7DB-4AA9-A475-35174372F30F}"/>
                  </a:ext>
                </a:extLst>
              </p:cNvPr>
              <p:cNvSpPr txBox="1">
                <a:spLocks noRot="1" noChangeAspect="1" noMove="1" noResize="1" noEditPoints="1" noAdjustHandles="1" noChangeArrowheads="1" noChangeShapeType="1" noTextEdit="1"/>
              </p:cNvSpPr>
              <p:nvPr/>
            </p:nvSpPr>
            <p:spPr>
              <a:xfrm>
                <a:off x="3657596" y="4448825"/>
                <a:ext cx="4437387" cy="1068947"/>
              </a:xfrm>
              <a:prstGeom prst="rect">
                <a:avLst/>
              </a:prstGeom>
              <a:blipFill>
                <a:blip r:embed="rId7"/>
                <a:stretch>
                  <a:fillRect l="-2060"/>
                </a:stretch>
              </a:blipFill>
            </p:spPr>
            <p:txBody>
              <a:bodyPr/>
              <a:lstStyle/>
              <a:p>
                <a:r>
                  <a:rPr lang="en-US">
                    <a:noFill/>
                  </a:rPr>
                  <a:t> </a:t>
                </a:r>
              </a:p>
            </p:txBody>
          </p:sp>
        </mc:Fallback>
      </mc:AlternateContent>
    </p:spTree>
    <p:extLst>
      <p:ext uri="{BB962C8B-B14F-4D97-AF65-F5344CB8AC3E}">
        <p14:creationId xmlns:p14="http://schemas.microsoft.com/office/powerpoint/2010/main" val="352159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E26E-5F3A-92C7-34F9-6179D882B346}"/>
              </a:ext>
            </a:extLst>
          </p:cNvPr>
          <p:cNvSpPr>
            <a:spLocks noGrp="1"/>
          </p:cNvSpPr>
          <p:nvPr>
            <p:ph type="title"/>
          </p:nvPr>
        </p:nvSpPr>
        <p:spPr/>
        <p:txBody>
          <a:bodyPr/>
          <a:lstStyle/>
          <a:p>
            <a:r>
              <a:rPr lang="en-US" dirty="0"/>
              <a:t>Series Components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DA69BB-DDC4-9DD8-FA53-29D31F0DD681}"/>
                  </a:ext>
                </a:extLst>
              </p:cNvPr>
              <p:cNvSpPr>
                <a:spLocks noGrp="1"/>
              </p:cNvSpPr>
              <p:nvPr>
                <p:ph idx="1"/>
              </p:nvPr>
            </p:nvSpPr>
            <p:spPr/>
            <p:txBody>
              <a:bodyPr/>
              <a:lstStyle/>
              <a:p>
                <a:r>
                  <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How to get </a:t>
                </a:r>
                <a14:m>
                  <m:oMath xmlns:m="http://schemas.openxmlformats.org/officeDocument/2006/math">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for </a:t>
                </a:r>
                <a:r>
                  <a:rPr lang="en-US" sz="240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different components </a:t>
                </a:r>
                <a:r>
                  <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t>
                </a:r>
              </a:p>
              <a:p>
                <a:endParaRPr lang="en-US" sz="2400" dirty="0">
                  <a:solidFill>
                    <a:schemeClr val="tx1"/>
                  </a:solidFill>
                  <a:latin typeface="Georgia" panose="02040502050405020303" pitchFamily="18" charset="0"/>
                  <a:ea typeface="Calibri" panose="020F0502020204030204" pitchFamily="34" charset="0"/>
                  <a:cs typeface="Times New Roman" panose="02020603050405020304" pitchFamily="18" charset="0"/>
                </a:endParaRPr>
              </a:p>
              <a:p>
                <a:endPar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r>
                  <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How to get </a:t>
                </a:r>
                <a14:m>
                  <m:oMath xmlns:m="http://schemas.openxmlformats.org/officeDocument/2006/math">
                    <m:d>
                      <m:dPr>
                        <m:begChr m:val="["/>
                        <m:endChr m:val="]"/>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𝑎𝑏𝑐</m:t>
                            </m:r>
                          </m:sub>
                        </m:sSub>
                      </m:e>
                    </m:d>
                    <m:r>
                      <m:rPr>
                        <m:sty m:val="p"/>
                      </m:rP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24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mile ?</a:t>
                </a:r>
              </a:p>
              <a:p>
                <a:endParaRPr lang="en-US" dirty="0"/>
              </a:p>
            </p:txBody>
          </p:sp>
        </mc:Choice>
        <mc:Fallback xmlns="">
          <p:sp>
            <p:nvSpPr>
              <p:cNvPr id="3" name="Content Placeholder 2">
                <a:extLst>
                  <a:ext uri="{FF2B5EF4-FFF2-40B4-BE49-F238E27FC236}">
                    <a16:creationId xmlns:a16="http://schemas.microsoft.com/office/drawing/2014/main" id="{14DA69BB-DDC4-9DD8-FA53-29D31F0DD681}"/>
                  </a:ext>
                </a:extLst>
              </p:cNvPr>
              <p:cNvSpPr>
                <a:spLocks noGrp="1" noRot="1" noChangeAspect="1" noMove="1" noResize="1" noEditPoints="1" noAdjustHandles="1" noChangeArrowheads="1" noChangeShapeType="1" noTextEdit="1"/>
              </p:cNvSpPr>
              <p:nvPr>
                <p:ph idx="1"/>
              </p:nvPr>
            </p:nvSpPr>
            <p:spPr>
              <a:blipFill>
                <a:blip r:embed="rId2"/>
                <a:stretch>
                  <a:fillRect l="-593" t="-102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59BD2A6-D1D9-5F16-5E85-D4ECEF54128B}"/>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A2E69CD4-AF21-817A-6CAA-A0C939254256}"/>
              </a:ext>
            </a:extLst>
          </p:cNvPr>
          <p:cNvSpPr>
            <a:spLocks noGrp="1"/>
          </p:cNvSpPr>
          <p:nvPr>
            <p:ph type="sldNum" sz="quarter" idx="12"/>
          </p:nvPr>
        </p:nvSpPr>
        <p:spPr/>
        <p:txBody>
          <a:bodyPr/>
          <a:lstStyle/>
          <a:p>
            <a:fld id="{98783A6C-F2E5-470E-8F07-6DF2D28172F3}" type="slidenum">
              <a:rPr lang="en-US" smtClean="0"/>
              <a:t>25</a:t>
            </a:fld>
            <a:endParaRPr lang="en-US"/>
          </a:p>
        </p:txBody>
      </p:sp>
    </p:spTree>
    <p:extLst>
      <p:ext uri="{BB962C8B-B14F-4D97-AF65-F5344CB8AC3E}">
        <p14:creationId xmlns:p14="http://schemas.microsoft.com/office/powerpoint/2010/main" val="529781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300" y="950611"/>
            <a:ext cx="2829557" cy="461665"/>
          </a:xfrm>
          <a:prstGeom prst="rect">
            <a:avLst/>
          </a:prstGeom>
        </p:spPr>
        <p:txBody>
          <a:bodyPr wrap="none">
            <a:spAutoFit/>
          </a:bodyPr>
          <a:lstStyle/>
          <a:p>
            <a:r>
              <a:rPr lang="en-US" dirty="0">
                <a:solidFill>
                  <a:srgbClr val="C8102E"/>
                </a:solidFill>
                <a:latin typeface="Calibri"/>
              </a:rPr>
              <a:t>Generalized Matrices</a:t>
            </a:r>
          </a:p>
        </p:txBody>
      </p:sp>
      <mc:AlternateContent xmlns:mc="http://schemas.openxmlformats.org/markup-compatibility/2006" xmlns:a14="http://schemas.microsoft.com/office/drawing/2010/main">
        <mc:Choice Requires="a14">
          <p:sp>
            <p:nvSpPr>
              <p:cNvPr id="17" name="TextBox 16"/>
              <p:cNvSpPr txBox="1"/>
              <p:nvPr/>
            </p:nvSpPr>
            <p:spPr>
              <a:xfrm>
                <a:off x="2988550" y="1485901"/>
                <a:ext cx="40972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𝐴</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𝐵</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988550" y="1485901"/>
                <a:ext cx="4097275" cy="276999"/>
              </a:xfrm>
              <a:prstGeom prst="rect">
                <a:avLst/>
              </a:prstGeom>
              <a:blipFill>
                <a:blip r:embed="rId2"/>
                <a:stretch>
                  <a:fillRect t="-2222" b="-40000"/>
                </a:stretch>
              </a:blipFill>
            </p:spPr>
            <p:txBody>
              <a:bodyPr/>
              <a:lstStyle/>
              <a:p>
                <a:r>
                  <a:rPr lang="en-US">
                    <a:noFill/>
                  </a:rPr>
                  <a:t> </a:t>
                </a:r>
              </a:p>
            </p:txBody>
          </p:sp>
        </mc:Fallback>
      </mc:AlternateContent>
      <p:sp>
        <p:nvSpPr>
          <p:cNvPr id="19" name="TextBox 18"/>
          <p:cNvSpPr txBox="1"/>
          <p:nvPr/>
        </p:nvSpPr>
        <p:spPr>
          <a:xfrm>
            <a:off x="6858000" y="1485900"/>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(5)</a:t>
            </a:r>
          </a:p>
        </p:txBody>
      </p:sp>
      <mc:AlternateContent xmlns:mc="http://schemas.openxmlformats.org/markup-compatibility/2006" xmlns:a14="http://schemas.microsoft.com/office/drawing/2010/main">
        <mc:Choice Requires="a14">
          <p:sp>
            <p:nvSpPr>
              <p:cNvPr id="22" name="TextBox 21"/>
              <p:cNvSpPr txBox="1"/>
              <p:nvPr/>
            </p:nvSpPr>
            <p:spPr>
              <a:xfrm>
                <a:off x="3146640" y="2218240"/>
                <a:ext cx="3700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𝑐</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𝑑</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146640" y="2218240"/>
                <a:ext cx="3700244" cy="276999"/>
              </a:xfrm>
              <a:prstGeom prst="rect">
                <a:avLst/>
              </a:prstGeom>
              <a:blipFill>
                <a:blip r:embed="rId3"/>
                <a:stretch>
                  <a:fillRect t="-2222" b="-40000"/>
                </a:stretch>
              </a:blipFill>
            </p:spPr>
            <p:txBody>
              <a:bodyPr/>
              <a:lstStyle/>
              <a:p>
                <a:r>
                  <a:rPr lang="en-US">
                    <a:noFill/>
                  </a:rPr>
                  <a:t> </a:t>
                </a:r>
              </a:p>
            </p:txBody>
          </p:sp>
        </mc:Fallback>
      </mc:AlternateContent>
      <p:sp>
        <p:nvSpPr>
          <p:cNvPr id="23" name="TextBox 22"/>
          <p:cNvSpPr txBox="1"/>
          <p:nvPr/>
        </p:nvSpPr>
        <p:spPr>
          <a:xfrm>
            <a:off x="6858000" y="2148989"/>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(7)</a:t>
            </a:r>
          </a:p>
        </p:txBody>
      </p:sp>
      <p:sp>
        <p:nvSpPr>
          <p:cNvPr id="6" name="Rectangle 5"/>
          <p:cNvSpPr/>
          <p:nvPr/>
        </p:nvSpPr>
        <p:spPr>
          <a:xfrm>
            <a:off x="1257300" y="2514600"/>
            <a:ext cx="6669800" cy="2862322"/>
          </a:xfrm>
          <a:prstGeom prst="rect">
            <a:avLst/>
          </a:prstGeom>
        </p:spPr>
        <p:txBody>
          <a:bodyPr wrap="square">
            <a:spAutoFit/>
          </a:bodyPr>
          <a:lstStyle/>
          <a:p>
            <a:pPr algn="just"/>
            <a:r>
              <a:rPr lang="en-US" sz="1500" dirty="0">
                <a:solidFill>
                  <a:prstClr val="black"/>
                </a:solidFill>
                <a:latin typeface="Times New Roman" panose="02020603050405020304" pitchFamily="18" charset="0"/>
              </a:rPr>
              <a:t>In Equations (5) through (7), the matrices [</a:t>
            </a:r>
            <a:r>
              <a:rPr lang="en-US" sz="1500" i="1" dirty="0">
                <a:solidFill>
                  <a:prstClr val="black"/>
                </a:solidFill>
                <a:latin typeface="Times New Roman" panose="02020603050405020304" pitchFamily="18" charset="0"/>
              </a:rPr>
              <a:t>VLN</a:t>
            </a:r>
            <a:r>
              <a:rPr lang="en-US" sz="1500" i="1" baseline="-25000" dirty="0">
                <a:solidFill>
                  <a:prstClr val="black"/>
                </a:solidFill>
                <a:latin typeface="Times New Roman" panose="02020603050405020304" pitchFamily="18" charset="0"/>
              </a:rPr>
              <a:t>ABC</a:t>
            </a:r>
            <a:r>
              <a:rPr lang="en-US" sz="1500" dirty="0">
                <a:solidFill>
                  <a:prstClr val="black"/>
                </a:solidFill>
                <a:latin typeface="Times New Roman" panose="02020603050405020304" pitchFamily="18" charset="0"/>
              </a:rPr>
              <a:t>] and [</a:t>
            </a:r>
            <a:r>
              <a:rPr lang="en-US" sz="1500" i="1" dirty="0" err="1">
                <a:solidFill>
                  <a:prstClr val="black"/>
                </a:solidFill>
                <a:latin typeface="Times New Roman" panose="02020603050405020304" pitchFamily="18" charset="0"/>
              </a:rPr>
              <a:t>VLN</a:t>
            </a:r>
            <a:r>
              <a:rPr lang="en-US" sz="1500" i="1" baseline="-25000" dirty="0" err="1">
                <a:solidFill>
                  <a:prstClr val="black"/>
                </a:solidFill>
                <a:latin typeface="Times New Roman" panose="02020603050405020304" pitchFamily="18" charset="0"/>
              </a:rPr>
              <a:t>abc</a:t>
            </a:r>
            <a:r>
              <a:rPr lang="en-US" sz="1500" dirty="0">
                <a:solidFill>
                  <a:prstClr val="black"/>
                </a:solidFill>
                <a:latin typeface="Times New Roman" panose="02020603050405020304" pitchFamily="18" charset="0"/>
              </a:rPr>
              <a:t>] represent the line-to-neutral voltages for an ungrounded wye connection or the line-to-ground voltages for a grounded wye connection. </a:t>
            </a:r>
          </a:p>
          <a:p>
            <a:pPr algn="just"/>
            <a:endParaRPr lang="en-US" sz="1500">
              <a:solidFill>
                <a:prstClr val="black"/>
              </a:solidFill>
              <a:latin typeface="Times New Roman" panose="02020603050405020304" pitchFamily="18" charset="0"/>
            </a:endParaRPr>
          </a:p>
          <a:p>
            <a:pPr algn="just"/>
            <a:r>
              <a:rPr lang="en-US" sz="1500">
                <a:solidFill>
                  <a:prstClr val="black"/>
                </a:solidFill>
                <a:latin typeface="Times New Roman" panose="02020603050405020304" pitchFamily="18" charset="0"/>
              </a:rPr>
              <a:t>For </a:t>
            </a:r>
            <a:r>
              <a:rPr lang="en-US" sz="1500" dirty="0">
                <a:solidFill>
                  <a:prstClr val="black"/>
                </a:solidFill>
                <a:latin typeface="Times New Roman" panose="02020603050405020304" pitchFamily="18" charset="0"/>
              </a:rPr>
              <a:t>a delta connection, the voltage matrices represent “equivalent” line-to-neutral voltages. The current matrices represent the line currents regardless of the transformer winding connection.</a:t>
            </a:r>
          </a:p>
          <a:p>
            <a:pPr algn="just"/>
            <a:endParaRPr lang="en-US" sz="1500" dirty="0">
              <a:solidFill>
                <a:prstClr val="black"/>
              </a:solidFill>
              <a:latin typeface="Times New Roman" panose="02020603050405020304" pitchFamily="18" charset="0"/>
            </a:endParaRPr>
          </a:p>
          <a:p>
            <a:pPr algn="just"/>
            <a:r>
              <a:rPr lang="en-US" sz="1500" dirty="0">
                <a:solidFill>
                  <a:prstClr val="black"/>
                </a:solidFill>
                <a:latin typeface="Times New Roman" panose="02020603050405020304" pitchFamily="18" charset="0"/>
              </a:rPr>
              <a:t>In the modified ladder technique, Equation (5) is used to compute new node voltages downstream from the source using the most recent line currents. In the backward sweep, only Equation (7) is used to compute the source-side line currents using the newly computed load-side line currents.</a:t>
            </a:r>
          </a:p>
        </p:txBody>
      </p:sp>
      <mc:AlternateContent xmlns:mc="http://schemas.openxmlformats.org/markup-compatibility/2006" xmlns:a14="http://schemas.microsoft.com/office/drawing/2010/main">
        <mc:Choice Requires="a14">
          <p:sp>
            <p:nvSpPr>
              <p:cNvPr id="13" name="TextBox 12"/>
              <p:cNvSpPr txBox="1"/>
              <p:nvPr/>
            </p:nvSpPr>
            <p:spPr>
              <a:xfrm>
                <a:off x="3001776" y="1847729"/>
                <a:ext cx="40552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𝑎</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𝑏</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01776" y="1847729"/>
                <a:ext cx="4055213" cy="276999"/>
              </a:xfrm>
              <a:prstGeom prst="rect">
                <a:avLst/>
              </a:prstGeom>
              <a:blipFill>
                <a:blip r:embed="rId4"/>
                <a:stretch>
                  <a:fillRect b="-39130"/>
                </a:stretch>
              </a:blipFill>
            </p:spPr>
            <p:txBody>
              <a:bodyPr/>
              <a:lstStyle/>
              <a:p>
                <a:r>
                  <a:rPr lang="en-US">
                    <a:noFill/>
                  </a:rPr>
                  <a:t> </a:t>
                </a:r>
              </a:p>
            </p:txBody>
          </p:sp>
        </mc:Fallback>
      </mc:AlternateContent>
      <p:sp>
        <p:nvSpPr>
          <p:cNvPr id="14" name="TextBox 13"/>
          <p:cNvSpPr txBox="1"/>
          <p:nvPr/>
        </p:nvSpPr>
        <p:spPr>
          <a:xfrm>
            <a:off x="6858000" y="1782262"/>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(6)</a:t>
            </a:r>
          </a:p>
        </p:txBody>
      </p:sp>
    </p:spTree>
    <p:extLst>
      <p:ext uri="{BB962C8B-B14F-4D97-AF65-F5344CB8AC3E}">
        <p14:creationId xmlns:p14="http://schemas.microsoft.com/office/powerpoint/2010/main" val="274552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300" y="950611"/>
            <a:ext cx="2829557" cy="461665"/>
          </a:xfrm>
          <a:prstGeom prst="rect">
            <a:avLst/>
          </a:prstGeom>
        </p:spPr>
        <p:txBody>
          <a:bodyPr wrap="none">
            <a:spAutoFit/>
          </a:bodyPr>
          <a:lstStyle/>
          <a:p>
            <a:r>
              <a:rPr lang="en-US" dirty="0">
                <a:solidFill>
                  <a:srgbClr val="C8102E"/>
                </a:solidFill>
                <a:latin typeface="Calibri"/>
              </a:rPr>
              <a:t>Generalized Matrices</a:t>
            </a:r>
          </a:p>
        </p:txBody>
      </p:sp>
      <mc:AlternateContent xmlns:mc="http://schemas.openxmlformats.org/markup-compatibility/2006" xmlns:a14="http://schemas.microsoft.com/office/drawing/2010/main">
        <mc:Choice Requires="a14">
          <p:sp>
            <p:nvSpPr>
              <p:cNvPr id="17" name="TextBox 16"/>
              <p:cNvSpPr txBox="1"/>
              <p:nvPr/>
            </p:nvSpPr>
            <p:spPr>
              <a:xfrm>
                <a:off x="2988550" y="1485901"/>
                <a:ext cx="40972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𝐴</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𝐵</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988550" y="1485901"/>
                <a:ext cx="4097275" cy="276999"/>
              </a:xfrm>
              <a:prstGeom prst="rect">
                <a:avLst/>
              </a:prstGeom>
              <a:blipFill>
                <a:blip r:embed="rId2"/>
                <a:stretch>
                  <a:fillRect t="-2222" b="-40000"/>
                </a:stretch>
              </a:blipFill>
            </p:spPr>
            <p:txBody>
              <a:bodyPr/>
              <a:lstStyle/>
              <a:p>
                <a:r>
                  <a:rPr lang="en-US">
                    <a:noFill/>
                  </a:rPr>
                  <a:t> </a:t>
                </a:r>
              </a:p>
            </p:txBody>
          </p:sp>
        </mc:Fallback>
      </mc:AlternateContent>
      <p:sp>
        <p:nvSpPr>
          <p:cNvPr id="19" name="TextBox 18"/>
          <p:cNvSpPr txBox="1"/>
          <p:nvPr/>
        </p:nvSpPr>
        <p:spPr>
          <a:xfrm>
            <a:off x="6858000" y="1485900"/>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(5)</a:t>
            </a:r>
          </a:p>
        </p:txBody>
      </p:sp>
      <mc:AlternateContent xmlns:mc="http://schemas.openxmlformats.org/markup-compatibility/2006" xmlns:a14="http://schemas.microsoft.com/office/drawing/2010/main">
        <mc:Choice Requires="a14">
          <p:sp>
            <p:nvSpPr>
              <p:cNvPr id="22" name="TextBox 21"/>
              <p:cNvSpPr txBox="1"/>
              <p:nvPr/>
            </p:nvSpPr>
            <p:spPr>
              <a:xfrm>
                <a:off x="3146640" y="2218240"/>
                <a:ext cx="3700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𝑐</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𝑑</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146640" y="2218240"/>
                <a:ext cx="3700244" cy="276999"/>
              </a:xfrm>
              <a:prstGeom prst="rect">
                <a:avLst/>
              </a:prstGeom>
              <a:blipFill>
                <a:blip r:embed="rId3"/>
                <a:stretch>
                  <a:fillRect t="-2222" b="-40000"/>
                </a:stretch>
              </a:blipFill>
            </p:spPr>
            <p:txBody>
              <a:bodyPr/>
              <a:lstStyle/>
              <a:p>
                <a:r>
                  <a:rPr lang="en-US">
                    <a:noFill/>
                  </a:rPr>
                  <a:t> </a:t>
                </a:r>
              </a:p>
            </p:txBody>
          </p:sp>
        </mc:Fallback>
      </mc:AlternateContent>
      <p:sp>
        <p:nvSpPr>
          <p:cNvPr id="23" name="TextBox 22"/>
          <p:cNvSpPr txBox="1"/>
          <p:nvPr/>
        </p:nvSpPr>
        <p:spPr>
          <a:xfrm>
            <a:off x="6858000" y="2148989"/>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(7)</a:t>
            </a:r>
          </a:p>
        </p:txBody>
      </p:sp>
      <p:sp>
        <p:nvSpPr>
          <p:cNvPr id="6" name="Rectangle 5"/>
          <p:cNvSpPr/>
          <p:nvPr/>
        </p:nvSpPr>
        <p:spPr>
          <a:xfrm>
            <a:off x="1257300" y="2514600"/>
            <a:ext cx="6669800" cy="2862322"/>
          </a:xfrm>
          <a:prstGeom prst="rect">
            <a:avLst/>
          </a:prstGeom>
        </p:spPr>
        <p:txBody>
          <a:bodyPr wrap="square">
            <a:spAutoFit/>
          </a:bodyPr>
          <a:lstStyle/>
          <a:p>
            <a:pPr algn="just"/>
            <a:r>
              <a:rPr lang="en-US" sz="1500" dirty="0">
                <a:solidFill>
                  <a:prstClr val="black"/>
                </a:solidFill>
                <a:latin typeface="Times New Roman" panose="02020603050405020304" pitchFamily="18" charset="0"/>
              </a:rPr>
              <a:t>In Equations (5) through (7), the matrices [</a:t>
            </a:r>
            <a:r>
              <a:rPr lang="en-US" sz="1500" i="1" dirty="0">
                <a:solidFill>
                  <a:prstClr val="black"/>
                </a:solidFill>
                <a:latin typeface="Times New Roman" panose="02020603050405020304" pitchFamily="18" charset="0"/>
              </a:rPr>
              <a:t>VLN</a:t>
            </a:r>
            <a:r>
              <a:rPr lang="en-US" sz="1500" i="1" baseline="-25000" dirty="0">
                <a:solidFill>
                  <a:prstClr val="black"/>
                </a:solidFill>
                <a:latin typeface="Times New Roman" panose="02020603050405020304" pitchFamily="18" charset="0"/>
              </a:rPr>
              <a:t>ABC</a:t>
            </a:r>
            <a:r>
              <a:rPr lang="en-US" sz="1500" dirty="0">
                <a:solidFill>
                  <a:prstClr val="black"/>
                </a:solidFill>
                <a:latin typeface="Times New Roman" panose="02020603050405020304" pitchFamily="18" charset="0"/>
              </a:rPr>
              <a:t>] and [</a:t>
            </a:r>
            <a:r>
              <a:rPr lang="en-US" sz="1500" i="1" dirty="0" err="1">
                <a:solidFill>
                  <a:prstClr val="black"/>
                </a:solidFill>
                <a:latin typeface="Times New Roman" panose="02020603050405020304" pitchFamily="18" charset="0"/>
              </a:rPr>
              <a:t>VLN</a:t>
            </a:r>
            <a:r>
              <a:rPr lang="en-US" sz="1500" i="1" baseline="-25000" dirty="0" err="1">
                <a:solidFill>
                  <a:prstClr val="black"/>
                </a:solidFill>
                <a:latin typeface="Times New Roman" panose="02020603050405020304" pitchFamily="18" charset="0"/>
              </a:rPr>
              <a:t>abc</a:t>
            </a:r>
            <a:r>
              <a:rPr lang="en-US" sz="1500" dirty="0">
                <a:solidFill>
                  <a:prstClr val="black"/>
                </a:solidFill>
                <a:latin typeface="Times New Roman" panose="02020603050405020304" pitchFamily="18" charset="0"/>
              </a:rPr>
              <a:t>] represent the line-to-neutral voltages for an ungrounded wye connection or the line-to-ground voltages for a grounded wye connection. </a:t>
            </a:r>
          </a:p>
          <a:p>
            <a:pPr algn="just"/>
            <a:endParaRPr lang="en-US" sz="1500">
              <a:solidFill>
                <a:prstClr val="black"/>
              </a:solidFill>
              <a:latin typeface="Times New Roman" panose="02020603050405020304" pitchFamily="18" charset="0"/>
            </a:endParaRPr>
          </a:p>
          <a:p>
            <a:pPr algn="just"/>
            <a:r>
              <a:rPr lang="en-US" sz="1500">
                <a:solidFill>
                  <a:prstClr val="black"/>
                </a:solidFill>
                <a:latin typeface="Times New Roman" panose="02020603050405020304" pitchFamily="18" charset="0"/>
              </a:rPr>
              <a:t>For </a:t>
            </a:r>
            <a:r>
              <a:rPr lang="en-US" sz="1500" dirty="0">
                <a:solidFill>
                  <a:prstClr val="black"/>
                </a:solidFill>
                <a:latin typeface="Times New Roman" panose="02020603050405020304" pitchFamily="18" charset="0"/>
              </a:rPr>
              <a:t>a delta connection, the voltage matrices represent “equivalent” line-to-neutral voltages. The current matrices represent the line currents regardless of the transformer winding connection.</a:t>
            </a:r>
          </a:p>
          <a:p>
            <a:pPr algn="just"/>
            <a:endParaRPr lang="en-US" sz="1500" dirty="0">
              <a:solidFill>
                <a:prstClr val="black"/>
              </a:solidFill>
              <a:latin typeface="Times New Roman" panose="02020603050405020304" pitchFamily="18" charset="0"/>
            </a:endParaRPr>
          </a:p>
          <a:p>
            <a:pPr algn="just"/>
            <a:r>
              <a:rPr lang="en-US" sz="1500" dirty="0">
                <a:solidFill>
                  <a:prstClr val="black"/>
                </a:solidFill>
                <a:latin typeface="Times New Roman" panose="02020603050405020304" pitchFamily="18" charset="0"/>
              </a:rPr>
              <a:t>In the modified ladder technique, Equation (5) is used to compute new node voltages downstream from the source using the most recent line currents. In the backward sweep, only Equation (7) is used to compute the source-side line currents using the newly computed load-side line currents.</a:t>
            </a:r>
          </a:p>
        </p:txBody>
      </p:sp>
      <mc:AlternateContent xmlns:mc="http://schemas.openxmlformats.org/markup-compatibility/2006" xmlns:a14="http://schemas.microsoft.com/office/drawing/2010/main">
        <mc:Choice Requires="a14">
          <p:sp>
            <p:nvSpPr>
              <p:cNvPr id="13" name="TextBox 12"/>
              <p:cNvSpPr txBox="1"/>
              <p:nvPr/>
            </p:nvSpPr>
            <p:spPr>
              <a:xfrm>
                <a:off x="3001776" y="1847729"/>
                <a:ext cx="40552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𝑎</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𝑏</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01776" y="1847729"/>
                <a:ext cx="4055213" cy="276999"/>
              </a:xfrm>
              <a:prstGeom prst="rect">
                <a:avLst/>
              </a:prstGeom>
              <a:blipFill>
                <a:blip r:embed="rId4"/>
                <a:stretch>
                  <a:fillRect b="-39130"/>
                </a:stretch>
              </a:blipFill>
            </p:spPr>
            <p:txBody>
              <a:bodyPr/>
              <a:lstStyle/>
              <a:p>
                <a:r>
                  <a:rPr lang="en-US">
                    <a:noFill/>
                  </a:rPr>
                  <a:t> </a:t>
                </a:r>
              </a:p>
            </p:txBody>
          </p:sp>
        </mc:Fallback>
      </mc:AlternateContent>
      <p:sp>
        <p:nvSpPr>
          <p:cNvPr id="14" name="TextBox 13"/>
          <p:cNvSpPr txBox="1"/>
          <p:nvPr/>
        </p:nvSpPr>
        <p:spPr>
          <a:xfrm>
            <a:off x="6858000" y="1782262"/>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(6)</a:t>
            </a:r>
          </a:p>
        </p:txBody>
      </p:sp>
    </p:spTree>
    <p:extLst>
      <p:ext uri="{BB962C8B-B14F-4D97-AF65-F5344CB8AC3E}">
        <p14:creationId xmlns:p14="http://schemas.microsoft.com/office/powerpoint/2010/main" val="441463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7300" y="950611"/>
            <a:ext cx="2829557" cy="461665"/>
          </a:xfrm>
          <a:prstGeom prst="rect">
            <a:avLst/>
          </a:prstGeom>
        </p:spPr>
        <p:txBody>
          <a:bodyPr wrap="none">
            <a:spAutoFit/>
          </a:bodyPr>
          <a:lstStyle/>
          <a:p>
            <a:r>
              <a:rPr lang="en-US" dirty="0">
                <a:solidFill>
                  <a:srgbClr val="C8102E"/>
                </a:solidFill>
                <a:latin typeface="Calibri"/>
              </a:rPr>
              <a:t>Generalized Matrices</a:t>
            </a:r>
          </a:p>
        </p:txBody>
      </p:sp>
      <mc:AlternateContent xmlns:mc="http://schemas.openxmlformats.org/markup-compatibility/2006" xmlns:a14="http://schemas.microsoft.com/office/drawing/2010/main">
        <mc:Choice Requires="a14">
          <p:sp>
            <p:nvSpPr>
              <p:cNvPr id="17" name="TextBox 16"/>
              <p:cNvSpPr txBox="1"/>
              <p:nvPr/>
            </p:nvSpPr>
            <p:spPr>
              <a:xfrm>
                <a:off x="2988550" y="1485901"/>
                <a:ext cx="40972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𝐴</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𝐵</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988550" y="1485901"/>
                <a:ext cx="4097275" cy="276999"/>
              </a:xfrm>
              <a:prstGeom prst="rect">
                <a:avLst/>
              </a:prstGeom>
              <a:blipFill>
                <a:blip r:embed="rId2"/>
                <a:stretch>
                  <a:fillRect t="-2222" b="-40000"/>
                </a:stretch>
              </a:blipFill>
            </p:spPr>
            <p:txBody>
              <a:bodyPr/>
              <a:lstStyle/>
              <a:p>
                <a:r>
                  <a:rPr lang="en-US">
                    <a:noFill/>
                  </a:rPr>
                  <a:t> </a:t>
                </a:r>
              </a:p>
            </p:txBody>
          </p:sp>
        </mc:Fallback>
      </mc:AlternateContent>
      <p:sp>
        <p:nvSpPr>
          <p:cNvPr id="19" name="TextBox 18"/>
          <p:cNvSpPr txBox="1"/>
          <p:nvPr/>
        </p:nvSpPr>
        <p:spPr>
          <a:xfrm>
            <a:off x="6858000" y="1485900"/>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(5)</a:t>
            </a:r>
          </a:p>
        </p:txBody>
      </p:sp>
      <mc:AlternateContent xmlns:mc="http://schemas.openxmlformats.org/markup-compatibility/2006" xmlns:a14="http://schemas.microsoft.com/office/drawing/2010/main">
        <mc:Choice Requires="a14">
          <p:sp>
            <p:nvSpPr>
              <p:cNvPr id="22" name="TextBox 21"/>
              <p:cNvSpPr txBox="1"/>
              <p:nvPr/>
            </p:nvSpPr>
            <p:spPr>
              <a:xfrm>
                <a:off x="3146640" y="2218240"/>
                <a:ext cx="3700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𝑐</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𝑑</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146640" y="2218240"/>
                <a:ext cx="3700244" cy="276999"/>
              </a:xfrm>
              <a:prstGeom prst="rect">
                <a:avLst/>
              </a:prstGeom>
              <a:blipFill>
                <a:blip r:embed="rId3"/>
                <a:stretch>
                  <a:fillRect t="-2222" b="-40000"/>
                </a:stretch>
              </a:blipFill>
            </p:spPr>
            <p:txBody>
              <a:bodyPr/>
              <a:lstStyle/>
              <a:p>
                <a:r>
                  <a:rPr lang="en-US">
                    <a:noFill/>
                  </a:rPr>
                  <a:t> </a:t>
                </a:r>
              </a:p>
            </p:txBody>
          </p:sp>
        </mc:Fallback>
      </mc:AlternateContent>
      <p:sp>
        <p:nvSpPr>
          <p:cNvPr id="23" name="TextBox 22"/>
          <p:cNvSpPr txBox="1"/>
          <p:nvPr/>
        </p:nvSpPr>
        <p:spPr>
          <a:xfrm>
            <a:off x="6858000" y="2148989"/>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(7)</a:t>
            </a:r>
          </a:p>
        </p:txBody>
      </p:sp>
      <p:sp>
        <p:nvSpPr>
          <p:cNvPr id="6" name="Rectangle 5"/>
          <p:cNvSpPr/>
          <p:nvPr/>
        </p:nvSpPr>
        <p:spPr>
          <a:xfrm>
            <a:off x="1257300" y="2514600"/>
            <a:ext cx="6669800" cy="2862322"/>
          </a:xfrm>
          <a:prstGeom prst="rect">
            <a:avLst/>
          </a:prstGeom>
        </p:spPr>
        <p:txBody>
          <a:bodyPr wrap="square">
            <a:spAutoFit/>
          </a:bodyPr>
          <a:lstStyle/>
          <a:p>
            <a:pPr algn="just"/>
            <a:r>
              <a:rPr lang="en-US" sz="1500" dirty="0">
                <a:solidFill>
                  <a:prstClr val="black"/>
                </a:solidFill>
                <a:latin typeface="Times New Roman" panose="02020603050405020304" pitchFamily="18" charset="0"/>
              </a:rPr>
              <a:t>In Equations (5) through (7), the matrices [</a:t>
            </a:r>
            <a:r>
              <a:rPr lang="en-US" sz="1500" i="1" dirty="0">
                <a:solidFill>
                  <a:prstClr val="black"/>
                </a:solidFill>
                <a:latin typeface="Times New Roman" panose="02020603050405020304" pitchFamily="18" charset="0"/>
              </a:rPr>
              <a:t>VLN</a:t>
            </a:r>
            <a:r>
              <a:rPr lang="en-US" sz="1500" i="1" baseline="-25000" dirty="0">
                <a:solidFill>
                  <a:prstClr val="black"/>
                </a:solidFill>
                <a:latin typeface="Times New Roman" panose="02020603050405020304" pitchFamily="18" charset="0"/>
              </a:rPr>
              <a:t>ABC</a:t>
            </a:r>
            <a:r>
              <a:rPr lang="en-US" sz="1500" dirty="0">
                <a:solidFill>
                  <a:prstClr val="black"/>
                </a:solidFill>
                <a:latin typeface="Times New Roman" panose="02020603050405020304" pitchFamily="18" charset="0"/>
              </a:rPr>
              <a:t>] and [</a:t>
            </a:r>
            <a:r>
              <a:rPr lang="en-US" sz="1500" i="1" dirty="0" err="1">
                <a:solidFill>
                  <a:prstClr val="black"/>
                </a:solidFill>
                <a:latin typeface="Times New Roman" panose="02020603050405020304" pitchFamily="18" charset="0"/>
              </a:rPr>
              <a:t>VLN</a:t>
            </a:r>
            <a:r>
              <a:rPr lang="en-US" sz="1500" i="1" baseline="-25000" dirty="0" err="1">
                <a:solidFill>
                  <a:prstClr val="black"/>
                </a:solidFill>
                <a:latin typeface="Times New Roman" panose="02020603050405020304" pitchFamily="18" charset="0"/>
              </a:rPr>
              <a:t>abc</a:t>
            </a:r>
            <a:r>
              <a:rPr lang="en-US" sz="1500" dirty="0">
                <a:solidFill>
                  <a:prstClr val="black"/>
                </a:solidFill>
                <a:latin typeface="Times New Roman" panose="02020603050405020304" pitchFamily="18" charset="0"/>
              </a:rPr>
              <a:t>] represent the line-to-neutral voltages for an ungrounded wye connection or the line-to-ground voltages for a grounded wye connection. </a:t>
            </a:r>
          </a:p>
          <a:p>
            <a:pPr algn="just"/>
            <a:endParaRPr lang="en-US" sz="1500">
              <a:solidFill>
                <a:prstClr val="black"/>
              </a:solidFill>
              <a:latin typeface="Times New Roman" panose="02020603050405020304" pitchFamily="18" charset="0"/>
            </a:endParaRPr>
          </a:p>
          <a:p>
            <a:pPr algn="just"/>
            <a:r>
              <a:rPr lang="en-US" sz="1500">
                <a:solidFill>
                  <a:prstClr val="black"/>
                </a:solidFill>
                <a:latin typeface="Times New Roman" panose="02020603050405020304" pitchFamily="18" charset="0"/>
              </a:rPr>
              <a:t>For </a:t>
            </a:r>
            <a:r>
              <a:rPr lang="en-US" sz="1500" dirty="0">
                <a:solidFill>
                  <a:prstClr val="black"/>
                </a:solidFill>
                <a:latin typeface="Times New Roman" panose="02020603050405020304" pitchFamily="18" charset="0"/>
              </a:rPr>
              <a:t>a delta connection, the voltage matrices represent “equivalent” line-to-neutral voltages. The current matrices represent the line currents regardless of the transformer winding connection.</a:t>
            </a:r>
          </a:p>
          <a:p>
            <a:pPr algn="just"/>
            <a:endParaRPr lang="en-US" sz="1500" dirty="0">
              <a:solidFill>
                <a:prstClr val="black"/>
              </a:solidFill>
              <a:latin typeface="Times New Roman" panose="02020603050405020304" pitchFamily="18" charset="0"/>
            </a:endParaRPr>
          </a:p>
          <a:p>
            <a:pPr algn="just"/>
            <a:r>
              <a:rPr lang="en-US" sz="1500" dirty="0">
                <a:solidFill>
                  <a:prstClr val="black"/>
                </a:solidFill>
                <a:latin typeface="Times New Roman" panose="02020603050405020304" pitchFamily="18" charset="0"/>
              </a:rPr>
              <a:t>In the modified ladder technique, Equation (5) is used to compute new node voltages downstream from the source using the most recent line currents. In the backward sweep, only Equation (7) is used to compute the source-side line currents using the newly computed load-side line currents.</a:t>
            </a:r>
          </a:p>
        </p:txBody>
      </p:sp>
      <mc:AlternateContent xmlns:mc="http://schemas.openxmlformats.org/markup-compatibility/2006" xmlns:a14="http://schemas.microsoft.com/office/drawing/2010/main">
        <mc:Choice Requires="a14">
          <p:sp>
            <p:nvSpPr>
              <p:cNvPr id="13" name="TextBox 12"/>
              <p:cNvSpPr txBox="1"/>
              <p:nvPr/>
            </p:nvSpPr>
            <p:spPr>
              <a:xfrm>
                <a:off x="3001776" y="1847729"/>
                <a:ext cx="40552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𝐴𝐵𝐶</m:t>
                              </m:r>
                            </m:sub>
                          </m:sSub>
                        </m:e>
                      </m:d>
                      <m:r>
                        <a:rPr lang="en-US" sz="1800">
                          <a:solidFill>
                            <a:prstClr val="black"/>
                          </a:solidFill>
                          <a:latin typeface="Cambria Math" panose="02040503050406030204" pitchFamily="18" charset="0"/>
                        </a:rPr>
                        <m:t>=</m:t>
                      </m:r>
                      <m:d>
                        <m:dPr>
                          <m:begChr m:val="["/>
                          <m:endChr m:val="]"/>
                          <m:ctrlPr>
                            <a:rPr lang="en-US" sz="1800" i="1">
                              <a:solidFill>
                                <a:prstClr val="black"/>
                              </a:solidFill>
                              <a:latin typeface="Cambria Math" panose="02040503050406030204" pitchFamily="18" charset="0"/>
                              <a:ea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𝑎</m:t>
                              </m:r>
                            </m:e>
                            <m:sub>
                              <m:r>
                                <a:rPr lang="en-US" sz="1800" i="1">
                                  <a:solidFill>
                                    <a:prstClr val="black"/>
                                  </a:solidFill>
                                  <a:latin typeface="Cambria Math" panose="02040503050406030204" pitchFamily="18" charset="0"/>
                                </a:rPr>
                                <m:t>𝑡</m:t>
                              </m:r>
                            </m:sub>
                          </m:sSub>
                        </m:e>
                      </m:d>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𝑉𝐿𝑁</m:t>
                              </m:r>
                            </m:e>
                            <m:sub>
                              <m:r>
                                <a:rPr lang="en-US" sz="1800" i="1">
                                  <a:solidFill>
                                    <a:prstClr val="black"/>
                                  </a:solidFill>
                                  <a:latin typeface="Cambria Math" panose="02040503050406030204" pitchFamily="18" charset="0"/>
                                </a:rPr>
                                <m:t>𝑎𝑏𝑐</m:t>
                              </m:r>
                            </m:sub>
                          </m:sSub>
                        </m:e>
                      </m:d>
                      <m:r>
                        <a:rPr lang="en-US" sz="1800">
                          <a:solidFill>
                            <a:prstClr val="black"/>
                          </a:solidFill>
                          <a:latin typeface="Cambria Math" panose="02040503050406030204" pitchFamily="18" charset="0"/>
                        </a:rPr>
                        <m:t>+</m:t>
                      </m:r>
                      <m:r>
                        <a:rPr lang="en-US" sz="1800" i="1">
                          <a:solidFill>
                            <a:prstClr val="black"/>
                          </a:solidFill>
                          <a:latin typeface="Cambria Math" panose="02040503050406030204" pitchFamily="18" charset="0"/>
                          <a:ea typeface="Cambria Math" panose="02040503050406030204" pitchFamily="18" charset="0"/>
                        </a:rPr>
                        <m:t>[</m:t>
                      </m:r>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𝑏</m:t>
                          </m:r>
                        </m:e>
                        <m:sub>
                          <m:r>
                            <a:rPr lang="en-US" sz="1800" i="1">
                              <a:solidFill>
                                <a:prstClr val="black"/>
                              </a:solidFill>
                              <a:latin typeface="Cambria Math" panose="02040503050406030204" pitchFamily="18" charset="0"/>
                            </a:rPr>
                            <m:t>𝑡</m:t>
                          </m:r>
                        </m:sub>
                      </m:sSub>
                      <m:r>
                        <a:rPr lang="en-US" sz="1800" i="1">
                          <a:solidFill>
                            <a:prstClr val="black"/>
                          </a:solidFill>
                          <a:latin typeface="Cambria Math" panose="02040503050406030204" pitchFamily="18" charset="0"/>
                          <a:ea typeface="Cambria Math" panose="02040503050406030204" pitchFamily="18" charset="0"/>
                        </a:rPr>
                        <m:t>]∙</m:t>
                      </m:r>
                      <m:d>
                        <m:dPr>
                          <m:begChr m:val="["/>
                          <m:endChr m:val="]"/>
                          <m:ctrlPr>
                            <a:rPr lang="en-US" sz="1800" i="1">
                              <a:solidFill>
                                <a:prstClr val="black"/>
                              </a:solidFill>
                              <a:latin typeface="Cambria Math" panose="02040503050406030204" pitchFamily="18" charset="0"/>
                            </a:rPr>
                          </m:ctrlPr>
                        </m:dPr>
                        <m:e>
                          <m:sSub>
                            <m:sSubPr>
                              <m:ctrlPr>
                                <a:rPr lang="en-US" sz="1800" i="1">
                                  <a:solidFill>
                                    <a:prstClr val="black"/>
                                  </a:solidFill>
                                  <a:latin typeface="Cambria Math" panose="02040503050406030204" pitchFamily="18" charset="0"/>
                                </a:rPr>
                              </m:ctrlPr>
                            </m:sSubPr>
                            <m:e>
                              <m:r>
                                <a:rPr lang="en-US" sz="1800" i="1">
                                  <a:solidFill>
                                    <a:prstClr val="black"/>
                                  </a:solidFill>
                                  <a:latin typeface="Cambria Math" panose="02040503050406030204" pitchFamily="18" charset="0"/>
                                </a:rPr>
                                <m:t>𝐼</m:t>
                              </m:r>
                            </m:e>
                            <m:sub>
                              <m:r>
                                <a:rPr lang="en-US" sz="1800" i="1">
                                  <a:solidFill>
                                    <a:prstClr val="black"/>
                                  </a:solidFill>
                                  <a:latin typeface="Cambria Math" panose="02040503050406030204" pitchFamily="18" charset="0"/>
                                </a:rPr>
                                <m:t>𝑎𝑏𝑐</m:t>
                              </m:r>
                            </m:sub>
                          </m:sSub>
                        </m:e>
                      </m:d>
                    </m:oMath>
                  </m:oMathPara>
                </a14:m>
                <a:endParaRPr lang="en-US" sz="1800" dirty="0">
                  <a:solidFill>
                    <a:prstClr val="black"/>
                  </a:solidFill>
                  <a:latin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01776" y="1847729"/>
                <a:ext cx="4055213" cy="276999"/>
              </a:xfrm>
              <a:prstGeom prst="rect">
                <a:avLst/>
              </a:prstGeom>
              <a:blipFill>
                <a:blip r:embed="rId4"/>
                <a:stretch>
                  <a:fillRect b="-39130"/>
                </a:stretch>
              </a:blipFill>
            </p:spPr>
            <p:txBody>
              <a:bodyPr/>
              <a:lstStyle/>
              <a:p>
                <a:r>
                  <a:rPr lang="en-US">
                    <a:noFill/>
                  </a:rPr>
                  <a:t> </a:t>
                </a:r>
              </a:p>
            </p:txBody>
          </p:sp>
        </mc:Fallback>
      </mc:AlternateContent>
      <p:sp>
        <p:nvSpPr>
          <p:cNvPr id="14" name="TextBox 13"/>
          <p:cNvSpPr txBox="1"/>
          <p:nvPr/>
        </p:nvSpPr>
        <p:spPr>
          <a:xfrm>
            <a:off x="6858000" y="1782262"/>
            <a:ext cx="453970" cy="369332"/>
          </a:xfrm>
          <a:prstGeom prst="rect">
            <a:avLst/>
          </a:prstGeom>
          <a:noFill/>
        </p:spPr>
        <p:txBody>
          <a:bodyPr wrap="none" rtlCol="0">
            <a:spAutoFit/>
          </a:bodyPr>
          <a:lstStyle/>
          <a:p>
            <a:r>
              <a:rPr lang="en-US" sz="1800" dirty="0">
                <a:solidFill>
                  <a:prstClr val="black"/>
                </a:solidFill>
                <a:latin typeface="Times New Roman" panose="02020603050405020304" pitchFamily="18" charset="0"/>
              </a:rPr>
              <a:t>(6)</a:t>
            </a:r>
          </a:p>
        </p:txBody>
      </p:sp>
    </p:spTree>
    <p:extLst>
      <p:ext uri="{BB962C8B-B14F-4D97-AF65-F5344CB8AC3E}">
        <p14:creationId xmlns:p14="http://schemas.microsoft.com/office/powerpoint/2010/main" val="288946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669925"/>
          </a:xfrm>
        </p:spPr>
        <p:txBody>
          <a:bodyPr/>
          <a:lstStyle/>
          <a:p>
            <a:r>
              <a:rPr lang="en-US" sz="3200" dirty="0"/>
              <a:t>Distribution System Line Models – Overview</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Rectangle 5">
            <a:extLst>
              <a:ext uri="{FF2B5EF4-FFF2-40B4-BE49-F238E27FC236}">
                <a16:creationId xmlns:a16="http://schemas.microsoft.com/office/drawing/2014/main" id="{8648775E-5686-274A-8980-A9B2A6613324}"/>
              </a:ext>
            </a:extLst>
          </p:cNvPr>
          <p:cNvSpPr/>
          <p:nvPr/>
        </p:nvSpPr>
        <p:spPr>
          <a:xfrm>
            <a:off x="23446" y="762000"/>
            <a:ext cx="9440361" cy="400110"/>
          </a:xfrm>
          <a:prstGeom prst="rect">
            <a:avLst/>
          </a:prstGeom>
        </p:spPr>
        <p:txBody>
          <a:bodyPr wrap="square">
            <a:spAutoFit/>
          </a:bodyPr>
          <a:lstStyle/>
          <a:p>
            <a:r>
              <a:rPr lang="en-US" sz="2000" dirty="0"/>
              <a:t>Highlights of This Section: there are three line segment models</a:t>
            </a:r>
          </a:p>
        </p:txBody>
      </p:sp>
      <p:sp>
        <p:nvSpPr>
          <p:cNvPr id="7" name="Rectangle 6"/>
          <p:cNvSpPr/>
          <p:nvPr/>
        </p:nvSpPr>
        <p:spPr>
          <a:xfrm>
            <a:off x="23446" y="1113588"/>
            <a:ext cx="8972610" cy="400110"/>
          </a:xfrm>
          <a:prstGeom prst="rect">
            <a:avLst/>
          </a:prstGeom>
        </p:spPr>
        <p:txBody>
          <a:bodyPr wrap="square">
            <a:spAutoFit/>
          </a:bodyPr>
          <a:lstStyle/>
          <a:p>
            <a:r>
              <a:rPr lang="en-US" sz="2000" dirty="0"/>
              <a:t>Exact line segment model</a:t>
            </a:r>
          </a:p>
        </p:txBody>
      </p:sp>
      <p:pic>
        <p:nvPicPr>
          <p:cNvPr id="8" name="Picture 7"/>
          <p:cNvPicPr>
            <a:picLocks noChangeAspect="1"/>
          </p:cNvPicPr>
          <p:nvPr/>
        </p:nvPicPr>
        <p:blipFill>
          <a:blip r:embed="rId2"/>
          <a:stretch>
            <a:fillRect/>
          </a:stretch>
        </p:blipFill>
        <p:spPr>
          <a:xfrm>
            <a:off x="1083212" y="1547652"/>
            <a:ext cx="6519203" cy="2211872"/>
          </a:xfrm>
          <a:prstGeom prst="rect">
            <a:avLst/>
          </a:prstGeom>
        </p:spPr>
      </p:pic>
      <p:sp>
        <p:nvSpPr>
          <p:cNvPr id="9" name="Rectangle 8"/>
          <p:cNvSpPr/>
          <p:nvPr/>
        </p:nvSpPr>
        <p:spPr>
          <a:xfrm>
            <a:off x="23446" y="3657600"/>
            <a:ext cx="9148103" cy="400110"/>
          </a:xfrm>
          <a:prstGeom prst="rect">
            <a:avLst/>
          </a:prstGeom>
        </p:spPr>
        <p:txBody>
          <a:bodyPr wrap="square">
            <a:spAutoFit/>
          </a:bodyPr>
          <a:lstStyle/>
          <a:p>
            <a:r>
              <a:rPr lang="en-US" sz="2000" dirty="0"/>
              <a:t>Modified line segment model (neglecting shunt admittance of exact model)</a:t>
            </a:r>
          </a:p>
        </p:txBody>
      </p:sp>
      <p:pic>
        <p:nvPicPr>
          <p:cNvPr id="10" name="Picture 9"/>
          <p:cNvPicPr>
            <a:picLocks noChangeAspect="1"/>
          </p:cNvPicPr>
          <p:nvPr/>
        </p:nvPicPr>
        <p:blipFill>
          <a:blip r:embed="rId3"/>
          <a:stretch>
            <a:fillRect/>
          </a:stretch>
        </p:blipFill>
        <p:spPr>
          <a:xfrm>
            <a:off x="1694395" y="4084227"/>
            <a:ext cx="5630711" cy="1986520"/>
          </a:xfrm>
          <a:prstGeom prst="rect">
            <a:avLst/>
          </a:prstGeom>
        </p:spPr>
      </p:pic>
    </p:spTree>
    <p:extLst>
      <p:ext uri="{BB962C8B-B14F-4D97-AF65-F5344CB8AC3E}">
        <p14:creationId xmlns:p14="http://schemas.microsoft.com/office/powerpoint/2010/main" val="59300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A0F3-F4BB-D181-A819-E445BA9ED0F2}"/>
              </a:ext>
            </a:extLst>
          </p:cNvPr>
          <p:cNvSpPr>
            <a:spLocks noGrp="1"/>
          </p:cNvSpPr>
          <p:nvPr>
            <p:ph type="title"/>
          </p:nvPr>
        </p:nvSpPr>
        <p:spPr/>
        <p:txBody>
          <a:bodyPr/>
          <a:lstStyle/>
          <a:p>
            <a:r>
              <a:rPr lang="en-US" dirty="0"/>
              <a:t>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665F52-DF4B-9483-725B-C5C2AD0E0873}"/>
                  </a:ext>
                </a:extLst>
              </p:cNvPr>
              <p:cNvSpPr>
                <a:spLocks noGrp="1"/>
              </p:cNvSpPr>
              <p:nvPr>
                <p:ph idx="1"/>
              </p:nvPr>
            </p:nvSpPr>
            <p:spPr/>
            <p:txBody>
              <a:bodyPr/>
              <a:lstStyle/>
              <a:p>
                <a:pPr marL="0" indent="0" algn="just">
                  <a:buNone/>
                </a:pPr>
                <a:r>
                  <a:rPr lang="en-US" sz="2000" kern="1200" dirty="0">
                    <a:solidFill>
                      <a:srgbClr val="000000"/>
                    </a:solidFill>
                    <a:latin typeface="Times" panose="02020603050405020304" pitchFamily="18" charset="0"/>
                    <a:cs typeface="Times" panose="02020603050405020304" pitchFamily="18" charset="0"/>
                  </a:rPr>
                  <a:t>To sum up,  to perform  power flow analysis in the distribution systems:</a:t>
                </a:r>
              </a:p>
              <a:p>
                <a:pPr marL="0" indent="0" algn="just">
                  <a:buNone/>
                </a:pPr>
                <a:endParaRPr lang="en-US" sz="2000" kern="1200" dirty="0">
                  <a:solidFill>
                    <a:srgbClr val="000000"/>
                  </a:solidFill>
                  <a:latin typeface="Times" panose="02020603050405020304" pitchFamily="18" charset="0"/>
                  <a:cs typeface="Times" panose="02020603050405020304" pitchFamily="18" charset="0"/>
                </a:endParaRPr>
              </a:p>
              <a:p>
                <a:pPr marL="0" indent="0" algn="just">
                  <a:buNone/>
                </a:pPr>
                <a:r>
                  <a:rPr lang="en-US" sz="2000" kern="1200" dirty="0">
                    <a:solidFill>
                      <a:srgbClr val="000000"/>
                    </a:solidFill>
                    <a:latin typeface="Times" panose="02020603050405020304" pitchFamily="18" charset="0"/>
                    <a:cs typeface="Times" panose="02020603050405020304" pitchFamily="18" charset="0"/>
                  </a:rPr>
                  <a:t>Known Quantities:</a:t>
                </a:r>
              </a:p>
              <a:p>
                <a:pPr lvl="1" algn="just"/>
                <a:r>
                  <a:rPr lang="en-US" sz="2000" kern="1200" dirty="0">
                    <a:solidFill>
                      <a:srgbClr val="000000"/>
                    </a:solidFill>
                    <a:latin typeface="Times" panose="02020603050405020304" pitchFamily="18" charset="0"/>
                    <a:ea typeface="+mn-ea"/>
                    <a:cs typeface="Times" panose="02020603050405020304" pitchFamily="18" charset="0"/>
                  </a:rPr>
                  <a:t>3</a:t>
                </a:r>
                <a14:m>
                  <m:oMath xmlns:m="http://schemas.openxmlformats.org/officeDocument/2006/math">
                    <m:r>
                      <a:rPr lang="en-US" sz="2000" kern="1200">
                        <a:solidFill>
                          <a:srgbClr val="000000"/>
                        </a:solidFill>
                        <a:latin typeface="Cambria Math" panose="02040503050406030204" pitchFamily="18" charset="0"/>
                        <a:ea typeface="+mn-ea"/>
                      </a:rPr>
                      <m:t>∅</m:t>
                    </m:r>
                  </m:oMath>
                </a14:m>
                <a:r>
                  <a:rPr lang="en-US" sz="2000" kern="1200" dirty="0">
                    <a:solidFill>
                      <a:srgbClr val="000000"/>
                    </a:solidFill>
                    <a:latin typeface="Times" panose="02020603050405020304" pitchFamily="18" charset="0"/>
                    <a:ea typeface="+mn-ea"/>
                    <a:cs typeface="Times" panose="02020603050405020304" pitchFamily="18" charset="0"/>
                  </a:rPr>
                  <a:t> Voltage at substation</a:t>
                </a:r>
              </a:p>
              <a:p>
                <a:pPr lvl="1" algn="just"/>
                <a:r>
                  <a:rPr lang="en-US" sz="2000" kern="1200" dirty="0">
                    <a:solidFill>
                      <a:srgbClr val="000000"/>
                    </a:solidFill>
                    <a:latin typeface="Times" panose="02020603050405020304" pitchFamily="18" charset="0"/>
                    <a:ea typeface="+mn-ea"/>
                    <a:cs typeface="Times" panose="02020603050405020304" pitchFamily="18" charset="0"/>
                  </a:rPr>
                  <a:t>Complex power (P, Q) at each node</a:t>
                </a:r>
              </a:p>
              <a:p>
                <a:pPr lvl="1" algn="just"/>
                <a:r>
                  <a:rPr lang="en-US" sz="2000" kern="1200" dirty="0">
                    <a:solidFill>
                      <a:srgbClr val="000000"/>
                    </a:solidFill>
                    <a:latin typeface="Times" panose="02020603050405020304" pitchFamily="18" charset="0"/>
                    <a:ea typeface="+mn-ea"/>
                    <a:cs typeface="Times" panose="02020603050405020304" pitchFamily="18" charset="0"/>
                  </a:rPr>
                  <a:t>Grid topology + Impedance at line sections</a:t>
                </a:r>
              </a:p>
              <a:p>
                <a:pPr marL="457188" lvl="1" indent="0" algn="just">
                  <a:buNone/>
                </a:pPr>
                <a:endParaRPr lang="en-US" sz="2000" kern="1200" dirty="0">
                  <a:solidFill>
                    <a:srgbClr val="000000"/>
                  </a:solidFill>
                  <a:latin typeface="Times" panose="02020603050405020304" pitchFamily="18" charset="0"/>
                  <a:ea typeface="+mn-ea"/>
                  <a:cs typeface="Times" panose="02020603050405020304" pitchFamily="18" charset="0"/>
                </a:endParaRPr>
              </a:p>
              <a:p>
                <a:pPr marL="0" indent="0" algn="just">
                  <a:buNone/>
                </a:pPr>
                <a:r>
                  <a:rPr lang="en-US" sz="2000" kern="1200" dirty="0">
                    <a:solidFill>
                      <a:srgbClr val="000000"/>
                    </a:solidFill>
                    <a:latin typeface="Times" panose="02020603050405020304" pitchFamily="18" charset="0"/>
                    <a:cs typeface="Times" panose="02020603050405020304" pitchFamily="18" charset="0"/>
                  </a:rPr>
                  <a:t>Unknow Quantities (</a:t>
                </a:r>
                <a:r>
                  <a:rPr lang="en-US" sz="2000" kern="1200" dirty="0">
                    <a:solidFill>
                      <a:srgbClr val="FF0000"/>
                    </a:solidFill>
                    <a:latin typeface="Times" panose="02020603050405020304" pitchFamily="18" charset="0"/>
                    <a:cs typeface="Times" panose="02020603050405020304" pitchFamily="18" charset="0"/>
                  </a:rPr>
                  <a:t>Want to Calculate</a:t>
                </a:r>
                <a:r>
                  <a:rPr lang="en-US" sz="2000" kern="1200" dirty="0">
                    <a:solidFill>
                      <a:srgbClr val="000000"/>
                    </a:solidFill>
                    <a:latin typeface="Times" panose="02020603050405020304" pitchFamily="18" charset="0"/>
                    <a:cs typeface="Times" panose="02020603050405020304" pitchFamily="18" charset="0"/>
                  </a:rPr>
                  <a:t>)</a:t>
                </a:r>
              </a:p>
              <a:p>
                <a:pPr marL="857241" lvl="1" indent="-457200" algn="just"/>
                <a:r>
                  <a:rPr lang="en-US" sz="2000" kern="1200" dirty="0">
                    <a:solidFill>
                      <a:srgbClr val="000000"/>
                    </a:solidFill>
                    <a:latin typeface="Times" panose="02020603050405020304" pitchFamily="18" charset="0"/>
                    <a:ea typeface="+mn-ea"/>
                    <a:cs typeface="Times" panose="02020603050405020304" pitchFamily="18" charset="0"/>
                  </a:rPr>
                  <a:t>Voltage magnitude &amp; angle at every node</a:t>
                </a:r>
              </a:p>
              <a:p>
                <a:pPr marL="400041" lvl="1" indent="0">
                  <a:buNone/>
                </a:pPr>
                <a:endParaRPr lang="en-US" dirty="0"/>
              </a:p>
            </p:txBody>
          </p:sp>
        </mc:Choice>
        <mc:Fallback xmlns="">
          <p:sp>
            <p:nvSpPr>
              <p:cNvPr id="3" name="Content Placeholder 2">
                <a:extLst>
                  <a:ext uri="{FF2B5EF4-FFF2-40B4-BE49-F238E27FC236}">
                    <a16:creationId xmlns:a16="http://schemas.microsoft.com/office/drawing/2014/main" id="{A4665F52-DF4B-9483-725B-C5C2AD0E0873}"/>
                  </a:ext>
                </a:extLst>
              </p:cNvPr>
              <p:cNvSpPr>
                <a:spLocks noGrp="1" noRot="1" noChangeAspect="1" noMove="1" noResize="1" noEditPoints="1" noAdjustHandles="1" noChangeArrowheads="1" noChangeShapeType="1" noTextEdit="1"/>
              </p:cNvSpPr>
              <p:nvPr>
                <p:ph idx="1"/>
              </p:nvPr>
            </p:nvSpPr>
            <p:spPr>
              <a:blipFill>
                <a:blip r:embed="rId2"/>
                <a:stretch>
                  <a:fillRect l="-741" t="-76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8FEDEC6-5DBE-BD79-81B3-2893192680D2}"/>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631CB0E7-A4DD-AACD-07F0-B0D4F074EDBC}"/>
              </a:ext>
            </a:extLst>
          </p:cNvPr>
          <p:cNvSpPr>
            <a:spLocks noGrp="1"/>
          </p:cNvSpPr>
          <p:nvPr>
            <p:ph type="sldNum" sz="quarter" idx="12"/>
          </p:nvPr>
        </p:nvSpPr>
        <p:spPr/>
        <p:txBody>
          <a:bodyPr/>
          <a:lstStyle/>
          <a:p>
            <a:fld id="{98783A6C-F2E5-470E-8F07-6DF2D28172F3}" type="slidenum">
              <a:rPr lang="en-US" smtClean="0"/>
              <a:t>3</a:t>
            </a:fld>
            <a:endParaRPr lang="en-US"/>
          </a:p>
        </p:txBody>
      </p:sp>
    </p:spTree>
    <p:extLst>
      <p:ext uri="{BB962C8B-B14F-4D97-AF65-F5344CB8AC3E}">
        <p14:creationId xmlns:p14="http://schemas.microsoft.com/office/powerpoint/2010/main" val="3305350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90" y="152400"/>
            <a:ext cx="8515410" cy="669925"/>
          </a:xfrm>
        </p:spPr>
        <p:txBody>
          <a:bodyPr/>
          <a:lstStyle/>
          <a:p>
            <a:r>
              <a:rPr lang="en-US" sz="3200" dirty="0"/>
              <a:t>Distribution System Line Models – Overview</a:t>
            </a:r>
            <a:endParaRPr lang="en-US" sz="36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11" name="Rectangle 10"/>
          <p:cNvSpPr/>
          <p:nvPr/>
        </p:nvSpPr>
        <p:spPr>
          <a:xfrm>
            <a:off x="171390" y="822325"/>
            <a:ext cx="8972610" cy="430887"/>
          </a:xfrm>
          <a:prstGeom prst="rect">
            <a:avLst/>
          </a:prstGeom>
        </p:spPr>
        <p:txBody>
          <a:bodyPr wrap="square">
            <a:spAutoFit/>
          </a:bodyPr>
          <a:lstStyle/>
          <a:p>
            <a:r>
              <a:rPr lang="en-US" sz="2200" dirty="0"/>
              <a:t>Approximate line segment model (in sequence domain)</a:t>
            </a:r>
          </a:p>
        </p:txBody>
      </p:sp>
      <p:pic>
        <p:nvPicPr>
          <p:cNvPr id="12" name="Picture 11"/>
          <p:cNvPicPr>
            <a:picLocks noChangeAspect="1"/>
          </p:cNvPicPr>
          <p:nvPr/>
        </p:nvPicPr>
        <p:blipFill>
          <a:blip r:embed="rId2"/>
          <a:stretch>
            <a:fillRect/>
          </a:stretch>
        </p:blipFill>
        <p:spPr>
          <a:xfrm>
            <a:off x="1232762" y="1444870"/>
            <a:ext cx="6221275" cy="2344035"/>
          </a:xfrm>
          <a:prstGeom prst="rect">
            <a:avLst/>
          </a:prstGeom>
        </p:spPr>
      </p:pic>
      <p:sp>
        <p:nvSpPr>
          <p:cNvPr id="13" name="Rectangle 12">
            <a:extLst>
              <a:ext uri="{FF2B5EF4-FFF2-40B4-BE49-F238E27FC236}">
                <a16:creationId xmlns:a16="http://schemas.microsoft.com/office/drawing/2014/main" id="{8839F237-895F-9F4B-A8F5-2380D0C9D524}"/>
              </a:ext>
            </a:extLst>
          </p:cNvPr>
          <p:cNvSpPr/>
          <p:nvPr/>
        </p:nvSpPr>
        <p:spPr>
          <a:xfrm>
            <a:off x="228600" y="3852208"/>
            <a:ext cx="8763000" cy="2246769"/>
          </a:xfrm>
          <a:prstGeom prst="rect">
            <a:avLst/>
          </a:prstGeom>
        </p:spPr>
        <p:txBody>
          <a:bodyPr wrap="square">
            <a:spAutoFit/>
          </a:bodyPr>
          <a:lstStyle/>
          <a:p>
            <a:pPr marL="285750" indent="-285750">
              <a:buFont typeface="Arial" panose="020B0604020202020204" pitchFamily="34" charset="0"/>
              <a:buChar char="•"/>
            </a:pPr>
            <a:r>
              <a:rPr lang="en-US" sz="2000" dirty="0"/>
              <a:t>In this section, we will study how to derive the above three models (from KVL and KCL), i.e., how to derive forward-backward sweep models.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Here we will assume [</a:t>
            </a:r>
            <a:r>
              <a:rPr lang="en-US" sz="2000" dirty="0" err="1"/>
              <a:t>Zabc</a:t>
            </a:r>
            <a:r>
              <a:rPr lang="en-US" sz="2000" dirty="0"/>
              <a:t>] and [</a:t>
            </a:r>
            <a:r>
              <a:rPr lang="en-US" sz="2000" dirty="0" err="1"/>
              <a:t>Yabc</a:t>
            </a:r>
            <a:r>
              <a:rPr lang="en-US" sz="2000" dirty="0"/>
              <a:t>] are known. How to compute the phase impedance and phase admittance matrices using the actual phasing of the line and the correct spacing between conductors are discussed in modeling series impedance and </a:t>
            </a:r>
            <a:r>
              <a:rPr lang="en-US" sz="2000"/>
              <a:t>shunt admittance.</a:t>
            </a:r>
            <a:endParaRPr lang="en-US" sz="2000" dirty="0"/>
          </a:p>
        </p:txBody>
      </p:sp>
    </p:spTree>
    <p:extLst>
      <p:ext uri="{BB962C8B-B14F-4D97-AF65-F5344CB8AC3E}">
        <p14:creationId xmlns:p14="http://schemas.microsoft.com/office/powerpoint/2010/main" val="247769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669925"/>
          </a:xfrm>
        </p:spPr>
        <p:txBody>
          <a:bodyPr/>
          <a:lstStyle/>
          <a:p>
            <a:r>
              <a:rPr lang="en-US" sz="3200" dirty="0"/>
              <a:t>Exact Line Segment Model</a:t>
            </a:r>
          </a:p>
        </p:txBody>
      </p:sp>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3" name="Rectangle 2"/>
          <p:cNvSpPr/>
          <p:nvPr/>
        </p:nvSpPr>
        <p:spPr>
          <a:xfrm>
            <a:off x="152400" y="1066800"/>
            <a:ext cx="8839200" cy="830997"/>
          </a:xfrm>
          <a:prstGeom prst="rect">
            <a:avLst/>
          </a:prstGeom>
        </p:spPr>
        <p:txBody>
          <a:bodyPr wrap="square">
            <a:spAutoFit/>
          </a:bodyPr>
          <a:lstStyle/>
          <a:p>
            <a:pPr algn="just"/>
            <a:r>
              <a:rPr lang="en-US" dirty="0"/>
              <a:t>The exact model of a three-phase, two-phase, or single-phase overhead or underground line is shown in Fig.1.</a:t>
            </a:r>
          </a:p>
        </p:txBody>
      </p:sp>
      <p:pic>
        <p:nvPicPr>
          <p:cNvPr id="9" name="Picture 8"/>
          <p:cNvPicPr>
            <a:picLocks noChangeAspect="1"/>
          </p:cNvPicPr>
          <p:nvPr/>
        </p:nvPicPr>
        <p:blipFill>
          <a:blip r:embed="rId2"/>
          <a:stretch>
            <a:fillRect/>
          </a:stretch>
        </p:blipFill>
        <p:spPr>
          <a:xfrm>
            <a:off x="30360" y="2157000"/>
            <a:ext cx="9113640" cy="3092128"/>
          </a:xfrm>
          <a:prstGeom prst="rect">
            <a:avLst/>
          </a:prstGeom>
        </p:spPr>
      </p:pic>
      <p:sp>
        <p:nvSpPr>
          <p:cNvPr id="10" name="TextBox 9"/>
          <p:cNvSpPr txBox="1"/>
          <p:nvPr/>
        </p:nvSpPr>
        <p:spPr>
          <a:xfrm>
            <a:off x="2053757" y="5193268"/>
            <a:ext cx="5036486" cy="369332"/>
          </a:xfrm>
          <a:prstGeom prst="rect">
            <a:avLst/>
          </a:prstGeom>
          <a:noFill/>
        </p:spPr>
        <p:txBody>
          <a:bodyPr wrap="square" rtlCol="0">
            <a:spAutoFit/>
          </a:bodyPr>
          <a:lstStyle/>
          <a:p>
            <a:pPr algn="ctr"/>
            <a:r>
              <a:rPr lang="en-US" dirty="0"/>
              <a:t>Fig.1 Three-phase line segment model</a:t>
            </a:r>
          </a:p>
        </p:txBody>
      </p:sp>
    </p:spTree>
    <p:extLst>
      <p:ext uri="{BB962C8B-B14F-4D97-AF65-F5344CB8AC3E}">
        <p14:creationId xmlns:p14="http://schemas.microsoft.com/office/powerpoint/2010/main" val="253261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76200" y="1066800"/>
            <a:ext cx="8972610" cy="3323987"/>
          </a:xfrm>
          <a:prstGeom prst="rect">
            <a:avLst/>
          </a:prstGeom>
        </p:spPr>
        <p:txBody>
          <a:bodyPr wrap="square">
            <a:spAutoFit/>
          </a:bodyPr>
          <a:lstStyle/>
          <a:p>
            <a:pPr marL="342900" indent="-342900" algn="just">
              <a:buFont typeface="Arial" panose="020B0604020202020204" pitchFamily="34" charset="0"/>
              <a:buChar char="•"/>
            </a:pPr>
            <a:r>
              <a:rPr lang="en-US" sz="2100" dirty="0"/>
              <a:t>When a line segment is two phase (V phase) or single phase, some of the impedance and values will be zero. Note that in all cases the phase impedance and phase admittance matrices were 3 × 3. Rows and columns of zeros for the missing phases represent two-phase and single-phase lines. Therefore, one set of equations can be developed to model all overhead and underground line segments. </a:t>
            </a:r>
          </a:p>
          <a:p>
            <a:pPr marL="342900" indent="-342900" algn="just">
              <a:buFont typeface="Arial" panose="020B0604020202020204" pitchFamily="34" charset="0"/>
              <a:buChar char="•"/>
            </a:pPr>
            <a:r>
              <a:rPr lang="en-US" sz="2100" dirty="0"/>
              <a:t>The values of the impedances and admittances in Fig.1 represent the total impedances and admittances for the line segment. That is, the phase impedance/admittance matrix has been multiplied by the length of the line segment. </a:t>
            </a:r>
          </a:p>
        </p:txBody>
      </p:sp>
      <p:pic>
        <p:nvPicPr>
          <p:cNvPr id="8" name="Picture 7"/>
          <p:cNvPicPr>
            <a:picLocks noChangeAspect="1"/>
          </p:cNvPicPr>
          <p:nvPr/>
        </p:nvPicPr>
        <p:blipFill>
          <a:blip r:embed="rId2"/>
          <a:stretch>
            <a:fillRect/>
          </a:stretch>
        </p:blipFill>
        <p:spPr>
          <a:xfrm>
            <a:off x="2062351" y="4170867"/>
            <a:ext cx="5000308" cy="1696533"/>
          </a:xfrm>
          <a:prstGeom prst="rect">
            <a:avLst/>
          </a:prstGeom>
        </p:spPr>
      </p:pic>
      <p:sp>
        <p:nvSpPr>
          <p:cNvPr id="9" name="TextBox 8"/>
          <p:cNvSpPr txBox="1"/>
          <p:nvPr/>
        </p:nvSpPr>
        <p:spPr>
          <a:xfrm>
            <a:off x="2286000" y="5715000"/>
            <a:ext cx="5036486" cy="369332"/>
          </a:xfrm>
          <a:prstGeom prst="rect">
            <a:avLst/>
          </a:prstGeom>
          <a:noFill/>
        </p:spPr>
        <p:txBody>
          <a:bodyPr wrap="square" rtlCol="0">
            <a:spAutoFit/>
          </a:bodyPr>
          <a:lstStyle/>
          <a:p>
            <a:pPr algn="ctr"/>
            <a:r>
              <a:rPr lang="en-US" sz="1800" dirty="0"/>
              <a:t>Fig.1 Three-phase line segment model</a:t>
            </a:r>
          </a:p>
        </p:txBody>
      </p:sp>
    </p:spTree>
    <p:extLst>
      <p:ext uri="{BB962C8B-B14F-4D97-AF65-F5344CB8AC3E}">
        <p14:creationId xmlns:p14="http://schemas.microsoft.com/office/powerpoint/2010/main" val="312853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19455" y="1030575"/>
            <a:ext cx="8972610" cy="1446550"/>
          </a:xfrm>
          <a:prstGeom prst="rect">
            <a:avLst/>
          </a:prstGeom>
        </p:spPr>
        <p:txBody>
          <a:bodyPr wrap="square">
            <a:spAutoFit/>
          </a:bodyPr>
          <a:lstStyle/>
          <a:p>
            <a:pPr algn="just"/>
            <a:r>
              <a:rPr lang="en-US" sz="2200" dirty="0"/>
              <a:t>For the line segment of Fig.1, the equations relating the input (node </a:t>
            </a:r>
            <a:r>
              <a:rPr lang="en-US" sz="2200" b="1" i="1" dirty="0"/>
              <a:t>n</a:t>
            </a:r>
            <a:r>
              <a:rPr lang="en-US" sz="2200" dirty="0"/>
              <a:t>) voltages and currents to the output (node </a:t>
            </a:r>
            <a:r>
              <a:rPr lang="en-US" sz="2200" b="1" i="1" dirty="0"/>
              <a:t>m</a:t>
            </a:r>
            <a:r>
              <a:rPr lang="en-US" sz="2200" dirty="0"/>
              <a:t>) voltages and currents are developed as follows.</a:t>
            </a:r>
          </a:p>
          <a:p>
            <a:pPr algn="just"/>
            <a:r>
              <a:rPr lang="en-US" sz="2200" dirty="0">
                <a:solidFill>
                  <a:srgbClr val="FF0000"/>
                </a:solidFill>
              </a:rPr>
              <a:t>Kirchhoff's current law </a:t>
            </a:r>
            <a:r>
              <a:rPr lang="en-US" sz="2200" dirty="0"/>
              <a:t>applied at node </a:t>
            </a:r>
            <a:r>
              <a:rPr lang="en-US" sz="2200" b="1" i="1" dirty="0"/>
              <a:t>m</a:t>
            </a:r>
            <a:r>
              <a:rPr lang="en-US" sz="2200" dirty="0"/>
              <a:t> is represented by</a:t>
            </a:r>
          </a:p>
        </p:txBody>
      </p:sp>
      <mc:AlternateContent xmlns:mc="http://schemas.openxmlformats.org/markup-compatibility/2006" xmlns:a14="http://schemas.microsoft.com/office/drawing/2010/main">
        <mc:Choice Requires="a14">
          <p:sp>
            <p:nvSpPr>
              <p:cNvPr id="8" name="TextBox 7"/>
              <p:cNvSpPr txBox="1"/>
              <p:nvPr/>
            </p:nvSpPr>
            <p:spPr>
              <a:xfrm>
                <a:off x="1917715" y="2590800"/>
                <a:ext cx="6003246" cy="1227580"/>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𝐼𝑙𝑖𝑛𝑒</m:t>
                                    </m:r>
                                  </m:e>
                                  <m:sub>
                                    <m:r>
                                      <a:rPr lang="en-US" b="0" i="1" smtClean="0">
                                        <a:latin typeface="Cambria Math" panose="02040503050406030204" pitchFamily="18" charset="0"/>
                                      </a:rPr>
                                      <m:t>𝑐</m:t>
                                    </m:r>
                                  </m:sub>
                                </m:sSub>
                              </m:e>
                            </m:eqArr>
                          </m:e>
                        </m:d>
                      </m:e>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𝑐</m:t>
                                    </m:r>
                                  </m:sub>
                                </m:sSub>
                              </m:e>
                            </m:eqArr>
                          </m:e>
                        </m:d>
                      </m:e>
                      <m:sub>
                        <m:r>
                          <a:rPr lang="en-US" b="0" i="1" smtClean="0">
                            <a:latin typeface="Cambria Math" panose="02040503050406030204" pitchFamily="18" charset="0"/>
                          </a:rPr>
                          <m:t>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m>
                          <m:mPr>
                            <m:plcHide m:val="on"/>
                            <m:mcs>
                              <m:mc>
                                <m:mcPr>
                                  <m:count m:val="3"/>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𝑎𝑎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smtClean="0">
                                      <a:latin typeface="Cambria Math" panose="02040503050406030204" pitchFamily="18" charset="0"/>
                                    </a:rPr>
                                    <m:t>𝑎</m:t>
                                  </m:r>
                                  <m:r>
                                    <a:rPr lang="en-US" b="0" i="1" smtClean="0">
                                      <a:latin typeface="Cambria Math" panose="02040503050406030204" pitchFamily="18" charset="0"/>
                                    </a:rPr>
                                    <m:t>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smtClean="0">
                                      <a:latin typeface="Cambria Math" panose="02040503050406030204" pitchFamily="18" charset="0"/>
                                    </a:rPr>
                                    <m:t>𝑎</m:t>
                                  </m:r>
                                  <m:r>
                                    <a:rPr lang="en-US" b="0" i="1" smtClean="0">
                                      <a:latin typeface="Cambria Math" panose="02040503050406030204" pitchFamily="18" charset="0"/>
                                    </a:rPr>
                                    <m:t>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𝑏𝑐</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𝑐𝑎</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𝑐𝑏</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𝑐𝑐</m:t>
                                  </m:r>
                                </m:sub>
                              </m:sSub>
                            </m:e>
                          </m:mr>
                        </m:m>
                      </m:e>
                    </m:d>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𝑎</m:t>
                                    </m:r>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𝑏</m:t>
                                    </m:r>
                                    <m:r>
                                      <a:rPr lang="en-US" b="0" i="1" smtClean="0">
                                        <a:latin typeface="Cambria Math" panose="02040503050406030204" pitchFamily="18" charset="0"/>
                                      </a:rPr>
                                      <m:t>𝑔</m:t>
                                    </m:r>
                                  </m:sub>
                                </m:sSub>
                              </m:e>
                              <m:e>
                                <m:sSub>
                                  <m:sSubPr>
                                    <m:ctrlPr>
                                      <a:rPr lang="en-US" i="1">
                                        <a:latin typeface="Cambria Math" panose="02040503050406030204" pitchFamily="18" charset="0"/>
                                      </a:rPr>
                                    </m:ctrlPr>
                                  </m:sSubPr>
                                  <m:e>
                                    <m:r>
                                      <a:rPr lang="en-US" b="0" i="1" smtClean="0">
                                        <a:latin typeface="Cambria Math" panose="02040503050406030204" pitchFamily="18" charset="0"/>
                                      </a:rPr>
                                      <m:t>𝑉</m:t>
                                    </m:r>
                                  </m:e>
                                  <m:sub>
                                    <m:r>
                                      <a:rPr lang="en-US" i="1">
                                        <a:latin typeface="Cambria Math" panose="02040503050406030204" pitchFamily="18" charset="0"/>
                                      </a:rPr>
                                      <m:t>𝑐</m:t>
                                    </m:r>
                                    <m:r>
                                      <a:rPr lang="en-US" b="0" i="1" smtClean="0">
                                        <a:latin typeface="Cambria Math" panose="02040503050406030204" pitchFamily="18" charset="0"/>
                                      </a:rPr>
                                      <m:t>𝑔</m:t>
                                    </m:r>
                                  </m:sub>
                                </m:sSub>
                              </m:e>
                            </m:eqArr>
                          </m:e>
                        </m:d>
                      </m:e>
                      <m:sub>
                        <m:r>
                          <a:rPr lang="en-US" i="1">
                            <a:latin typeface="Cambria Math" panose="02040503050406030204" pitchFamily="18" charset="0"/>
                          </a:rPr>
                          <m:t>𝑚</m:t>
                        </m:r>
                      </m:sub>
                    </m:sSub>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17715" y="2590800"/>
                <a:ext cx="6003246" cy="1227580"/>
              </a:xfrm>
              <a:prstGeom prst="rect">
                <a:avLst/>
              </a:prstGeom>
              <a:blipFill>
                <a:blip r:embed="rId2"/>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2133600" y="4018467"/>
            <a:ext cx="5000308" cy="1696533"/>
          </a:xfrm>
          <a:prstGeom prst="rect">
            <a:avLst/>
          </a:prstGeom>
        </p:spPr>
      </p:pic>
      <p:sp>
        <p:nvSpPr>
          <p:cNvPr id="10" name="TextBox 9"/>
          <p:cNvSpPr txBox="1"/>
          <p:nvPr/>
        </p:nvSpPr>
        <p:spPr>
          <a:xfrm>
            <a:off x="2115511" y="5701065"/>
            <a:ext cx="5036486" cy="400110"/>
          </a:xfrm>
          <a:prstGeom prst="rect">
            <a:avLst/>
          </a:prstGeom>
          <a:noFill/>
        </p:spPr>
        <p:txBody>
          <a:bodyPr wrap="square" rtlCol="0">
            <a:spAutoFit/>
          </a:bodyPr>
          <a:lstStyle/>
          <a:p>
            <a:pPr algn="ctr"/>
            <a:r>
              <a:rPr lang="en-US" sz="2000" dirty="0"/>
              <a:t>Fig.1 Three-phase line segment model</a:t>
            </a:r>
          </a:p>
        </p:txBody>
      </p:sp>
      <p:sp>
        <p:nvSpPr>
          <p:cNvPr id="11" name="TextBox 10"/>
          <p:cNvSpPr txBox="1"/>
          <p:nvPr/>
        </p:nvSpPr>
        <p:spPr>
          <a:xfrm>
            <a:off x="8229600" y="2878464"/>
            <a:ext cx="442750"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3593452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286000" y="1028485"/>
                <a:ext cx="5094536"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𝐼𝑙𝑖𝑛𝑒</m:t>
                                    </m:r>
                                  </m:e>
                                  <m:sub>
                                    <m:r>
                                      <a:rPr lang="en-US" sz="2000" b="0" i="1" smtClean="0">
                                        <a:latin typeface="Cambria Math" panose="02040503050406030204" pitchFamily="18" charset="0"/>
                                      </a:rPr>
                                      <m:t>𝑐</m:t>
                                    </m:r>
                                  </m:sub>
                                </m:sSub>
                              </m:e>
                            </m:eqArr>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𝑏</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𝑐</m:t>
                                    </m:r>
                                    <m:r>
                                      <a:rPr lang="en-US" sz="2000" b="0" i="1" smtClean="0">
                                        <a:latin typeface="Cambria Math" panose="02040503050406030204" pitchFamily="18" charset="0"/>
                                      </a:rPr>
                                      <m:t>𝑔</m:t>
                                    </m:r>
                                  </m:sub>
                                </m:sSub>
                              </m:e>
                            </m:eqArr>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0" y="1028485"/>
                <a:ext cx="5094536" cy="1022780"/>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381000" y="2171485"/>
            <a:ext cx="5486400" cy="400110"/>
          </a:xfrm>
          <a:prstGeom prst="rect">
            <a:avLst/>
          </a:prstGeom>
        </p:spPr>
        <p:txBody>
          <a:bodyPr wrap="square">
            <a:spAutoFit/>
          </a:bodyPr>
          <a:lstStyle/>
          <a:p>
            <a:r>
              <a:rPr lang="en-US" sz="2000" dirty="0">
                <a:solidFill>
                  <a:srgbClr val="000000"/>
                </a:solidFill>
              </a:rPr>
              <a:t>In condensed form Equation (1)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9" name="TextBox 8"/>
              <p:cNvSpPr txBox="1"/>
              <p:nvPr/>
            </p:nvSpPr>
            <p:spPr>
              <a:xfrm>
                <a:off x="2484259" y="2691815"/>
                <a:ext cx="4698017"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484259" y="2691815"/>
                <a:ext cx="4698017" cy="434606"/>
              </a:xfrm>
              <a:prstGeom prst="rect">
                <a:avLst/>
              </a:prstGeom>
              <a:blipFill>
                <a:blip r:embed="rId3"/>
                <a:stretch>
                  <a:fillRect t="-4225" b="-19718"/>
                </a:stretch>
              </a:blipFill>
            </p:spPr>
            <p:txBody>
              <a:bodyPr/>
              <a:lstStyle/>
              <a:p>
                <a:r>
                  <a:rPr lang="en-US">
                    <a:noFill/>
                  </a:rPr>
                  <a:t> </a:t>
                </a:r>
              </a:p>
            </p:txBody>
          </p:sp>
        </mc:Fallback>
      </mc:AlternateContent>
      <p:sp>
        <p:nvSpPr>
          <p:cNvPr id="10" name="Rectangle 9"/>
          <p:cNvSpPr/>
          <p:nvPr/>
        </p:nvSpPr>
        <p:spPr>
          <a:xfrm>
            <a:off x="381000" y="3219467"/>
            <a:ext cx="6970764" cy="400110"/>
          </a:xfrm>
          <a:prstGeom prst="rect">
            <a:avLst/>
          </a:prstGeom>
        </p:spPr>
        <p:txBody>
          <a:bodyPr wrap="square">
            <a:spAutoFit/>
          </a:bodyPr>
          <a:lstStyle/>
          <a:p>
            <a:r>
              <a:rPr lang="en-US" sz="2000" dirty="0">
                <a:solidFill>
                  <a:srgbClr val="FF0000"/>
                </a:solidFill>
              </a:rPr>
              <a:t>Kirchhoff's voltage law </a:t>
            </a:r>
            <a:r>
              <a:rPr lang="en-US" sz="2000" dirty="0">
                <a:solidFill>
                  <a:srgbClr val="000000"/>
                </a:solidFill>
              </a:rPr>
              <a:t>applied to the model gives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323262" y="3712623"/>
                <a:ext cx="5063759"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𝑐𝑔</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𝑎𝑔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𝑏𝑔</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𝑐𝑔</m:t>
                                    </m:r>
                                  </m:sub>
                                </m:sSub>
                              </m:e>
                            </m:eqArr>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𝑐</m:t>
                                    </m:r>
                                  </m:sub>
                                </m:sSub>
                              </m:e>
                            </m:eqArr>
                          </m:e>
                        </m:d>
                      </m:e>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23262" y="3712623"/>
                <a:ext cx="5063759" cy="1022780"/>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a:off x="479898" y="4828449"/>
            <a:ext cx="8799564" cy="400110"/>
          </a:xfrm>
          <a:prstGeom prst="rect">
            <a:avLst/>
          </a:prstGeom>
        </p:spPr>
        <p:txBody>
          <a:bodyPr wrap="square">
            <a:spAutoFit/>
          </a:bodyPr>
          <a:lstStyle/>
          <a:p>
            <a:r>
              <a:rPr lang="en-US" sz="2000" dirty="0">
                <a:solidFill>
                  <a:srgbClr val="000000"/>
                </a:solidFill>
              </a:rPr>
              <a:t>In condensed form Equation (3)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431263" y="5317891"/>
                <a:ext cx="480400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𝑎𝑏𝑐</m:t>
                                </m:r>
                              </m:sub>
                            </m:sSub>
                          </m:e>
                        </m:d>
                      </m:e>
                      <m:sub/>
                    </m:sSub>
                  </m:oMath>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431263" y="5317891"/>
                <a:ext cx="4804007" cy="307777"/>
              </a:xfrm>
              <a:prstGeom prst="rect">
                <a:avLst/>
              </a:prstGeom>
              <a:blipFill>
                <a:blip r:embed="rId5"/>
                <a:stretch>
                  <a:fillRect t="-25490" b="-49020"/>
                </a:stretch>
              </a:blipFill>
            </p:spPr>
            <p:txBody>
              <a:bodyPr/>
              <a:lstStyle/>
              <a:p>
                <a:r>
                  <a:rPr lang="en-US">
                    <a:noFill/>
                  </a:rPr>
                  <a:t> </a:t>
                </a:r>
              </a:p>
            </p:txBody>
          </p:sp>
        </mc:Fallback>
      </mc:AlternateContent>
      <p:sp>
        <p:nvSpPr>
          <p:cNvPr id="14" name="TextBox 13"/>
          <p:cNvSpPr txBox="1"/>
          <p:nvPr/>
        </p:nvSpPr>
        <p:spPr>
          <a:xfrm>
            <a:off x="8008225" y="1259508"/>
            <a:ext cx="442750" cy="369332"/>
          </a:xfrm>
          <a:prstGeom prst="rect">
            <a:avLst/>
          </a:prstGeom>
          <a:noFill/>
        </p:spPr>
        <p:txBody>
          <a:bodyPr wrap="none" rtlCol="0">
            <a:spAutoFit/>
          </a:bodyPr>
          <a:lstStyle/>
          <a:p>
            <a:r>
              <a:rPr lang="en-US" dirty="0"/>
              <a:t>(1)</a:t>
            </a:r>
          </a:p>
        </p:txBody>
      </p:sp>
      <p:sp>
        <p:nvSpPr>
          <p:cNvPr id="15" name="TextBox 14"/>
          <p:cNvSpPr txBox="1"/>
          <p:nvPr/>
        </p:nvSpPr>
        <p:spPr>
          <a:xfrm>
            <a:off x="8008225" y="2674646"/>
            <a:ext cx="442750" cy="369332"/>
          </a:xfrm>
          <a:prstGeom prst="rect">
            <a:avLst/>
          </a:prstGeom>
          <a:noFill/>
        </p:spPr>
        <p:txBody>
          <a:bodyPr wrap="none" rtlCol="0">
            <a:spAutoFit/>
          </a:bodyPr>
          <a:lstStyle/>
          <a:p>
            <a:r>
              <a:rPr lang="en-US" dirty="0"/>
              <a:t>(2)</a:t>
            </a:r>
          </a:p>
        </p:txBody>
      </p:sp>
      <p:sp>
        <p:nvSpPr>
          <p:cNvPr id="16" name="TextBox 15"/>
          <p:cNvSpPr txBox="1"/>
          <p:nvPr/>
        </p:nvSpPr>
        <p:spPr>
          <a:xfrm>
            <a:off x="8016331" y="3924985"/>
            <a:ext cx="442750" cy="369332"/>
          </a:xfrm>
          <a:prstGeom prst="rect">
            <a:avLst/>
          </a:prstGeom>
          <a:noFill/>
        </p:spPr>
        <p:txBody>
          <a:bodyPr wrap="none" rtlCol="0">
            <a:spAutoFit/>
          </a:bodyPr>
          <a:lstStyle/>
          <a:p>
            <a:r>
              <a:rPr lang="en-US" dirty="0"/>
              <a:t>(3)</a:t>
            </a:r>
          </a:p>
        </p:txBody>
      </p:sp>
      <p:sp>
        <p:nvSpPr>
          <p:cNvPr id="17" name="TextBox 16"/>
          <p:cNvSpPr txBox="1"/>
          <p:nvPr/>
        </p:nvSpPr>
        <p:spPr>
          <a:xfrm>
            <a:off x="8016331" y="5205692"/>
            <a:ext cx="442750"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959117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05000" y="959215"/>
                <a:ext cx="4744504"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05000" y="959215"/>
                <a:ext cx="4744504" cy="434606"/>
              </a:xfrm>
              <a:prstGeom prst="rect">
                <a:avLst/>
              </a:prstGeom>
              <a:blipFill>
                <a:blip r:embed="rId2"/>
                <a:stretch>
                  <a:fillRect t="-4167" b="-19444"/>
                </a:stretch>
              </a:blipFill>
            </p:spPr>
            <p:txBody>
              <a:bodyPr/>
              <a:lstStyle/>
              <a:p>
                <a:r>
                  <a:rPr lang="en-US">
                    <a:noFill/>
                  </a:rPr>
                  <a:t> </a:t>
                </a:r>
              </a:p>
            </p:txBody>
          </p:sp>
        </mc:Fallback>
      </mc:AlternateContent>
      <p:sp>
        <p:nvSpPr>
          <p:cNvPr id="8" name="TextBox 7"/>
          <p:cNvSpPr txBox="1"/>
          <p:nvPr/>
        </p:nvSpPr>
        <p:spPr>
          <a:xfrm>
            <a:off x="7451014" y="943449"/>
            <a:ext cx="442750"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9" name="TextBox 8"/>
              <p:cNvSpPr txBox="1"/>
              <p:nvPr/>
            </p:nvSpPr>
            <p:spPr>
              <a:xfrm>
                <a:off x="1905000" y="1512321"/>
                <a:ext cx="480400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𝑎𝑏𝑐</m:t>
                                </m:r>
                              </m:sub>
                            </m:sSub>
                          </m:e>
                        </m:d>
                      </m:e>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905000" y="1512321"/>
                <a:ext cx="4804007" cy="307777"/>
              </a:xfrm>
              <a:prstGeom prst="rect">
                <a:avLst/>
              </a:prstGeom>
              <a:blipFill>
                <a:blip r:embed="rId3"/>
                <a:stretch>
                  <a:fillRect t="-25490" b="-49020"/>
                </a:stretch>
              </a:blipFill>
            </p:spPr>
            <p:txBody>
              <a:bodyPr/>
              <a:lstStyle/>
              <a:p>
                <a:r>
                  <a:rPr lang="en-US">
                    <a:noFill/>
                  </a:rPr>
                  <a:t> </a:t>
                </a:r>
              </a:p>
            </p:txBody>
          </p:sp>
        </mc:Fallback>
      </mc:AlternateContent>
      <p:sp>
        <p:nvSpPr>
          <p:cNvPr id="10" name="TextBox 9"/>
          <p:cNvSpPr txBox="1"/>
          <p:nvPr/>
        </p:nvSpPr>
        <p:spPr>
          <a:xfrm>
            <a:off x="7451014" y="1496555"/>
            <a:ext cx="442750" cy="369332"/>
          </a:xfrm>
          <a:prstGeom prst="rect">
            <a:avLst/>
          </a:prstGeom>
          <a:noFill/>
        </p:spPr>
        <p:txBody>
          <a:bodyPr wrap="none" rtlCol="0">
            <a:spAutoFit/>
          </a:bodyPr>
          <a:lstStyle/>
          <a:p>
            <a:r>
              <a:rPr lang="en-US" dirty="0"/>
              <a:t>(4)</a:t>
            </a:r>
          </a:p>
        </p:txBody>
      </p:sp>
      <p:sp>
        <p:nvSpPr>
          <p:cNvPr id="11" name="Rectangle 10"/>
          <p:cNvSpPr/>
          <p:nvPr/>
        </p:nvSpPr>
        <p:spPr>
          <a:xfrm>
            <a:off x="282549" y="1985192"/>
            <a:ext cx="8854966" cy="400110"/>
          </a:xfrm>
          <a:prstGeom prst="rect">
            <a:avLst/>
          </a:prstGeom>
        </p:spPr>
        <p:txBody>
          <a:bodyPr wrap="square">
            <a:spAutoFit/>
          </a:bodyPr>
          <a:lstStyle/>
          <a:p>
            <a:r>
              <a:rPr lang="en-US" sz="2000" dirty="0">
                <a:solidFill>
                  <a:srgbClr val="000000"/>
                </a:solidFill>
              </a:rPr>
              <a:t>Substituting Equation (2) into Equation (4),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771026" y="2453418"/>
                <a:ext cx="7155164"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e>
                    </m:d>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1026" y="2453418"/>
                <a:ext cx="7155164" cy="457882"/>
              </a:xfrm>
              <a:prstGeom prst="rect">
                <a:avLst/>
              </a:prstGeom>
              <a:blipFill>
                <a:blip r:embed="rId4"/>
                <a:stretch>
                  <a:fillRect t="-1316" b="-15789"/>
                </a:stretch>
              </a:blipFill>
            </p:spPr>
            <p:txBody>
              <a:bodyPr/>
              <a:lstStyle/>
              <a:p>
                <a:r>
                  <a:rPr lang="en-US">
                    <a:noFill/>
                  </a:rPr>
                  <a:t> </a:t>
                </a:r>
              </a:p>
            </p:txBody>
          </p:sp>
        </mc:Fallback>
      </mc:AlternateContent>
      <p:sp>
        <p:nvSpPr>
          <p:cNvPr id="13" name="TextBox 12"/>
          <p:cNvSpPr txBox="1"/>
          <p:nvPr/>
        </p:nvSpPr>
        <p:spPr>
          <a:xfrm>
            <a:off x="8320250" y="2387327"/>
            <a:ext cx="442750" cy="369332"/>
          </a:xfrm>
          <a:prstGeom prst="rect">
            <a:avLst/>
          </a:prstGeom>
          <a:noFill/>
        </p:spPr>
        <p:txBody>
          <a:bodyPr wrap="none" rtlCol="0">
            <a:spAutoFit/>
          </a:bodyPr>
          <a:lstStyle/>
          <a:p>
            <a:r>
              <a:rPr lang="en-US" dirty="0"/>
              <a:t>(5)</a:t>
            </a:r>
          </a:p>
        </p:txBody>
      </p:sp>
      <p:sp>
        <p:nvSpPr>
          <p:cNvPr id="14" name="Rectangle 13"/>
          <p:cNvSpPr/>
          <p:nvPr/>
        </p:nvSpPr>
        <p:spPr>
          <a:xfrm>
            <a:off x="282549" y="2970727"/>
            <a:ext cx="8686800" cy="400110"/>
          </a:xfrm>
          <a:prstGeom prst="rect">
            <a:avLst/>
          </a:prstGeom>
        </p:spPr>
        <p:txBody>
          <a:bodyPr wrap="square">
            <a:spAutoFit/>
          </a:bodyPr>
          <a:lstStyle/>
          <a:p>
            <a:r>
              <a:rPr lang="en-US" sz="2000" dirty="0">
                <a:solidFill>
                  <a:srgbClr val="000000"/>
                </a:solidFill>
              </a:rPr>
              <a:t>Collecting terms,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797997" y="3396558"/>
                <a:ext cx="7018011"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97997" y="3396558"/>
                <a:ext cx="7018011" cy="457882"/>
              </a:xfrm>
              <a:prstGeom prst="rect">
                <a:avLst/>
              </a:prstGeom>
              <a:blipFill>
                <a:blip r:embed="rId5"/>
                <a:stretch>
                  <a:fillRect t="-1333" b="-17333"/>
                </a:stretch>
              </a:blipFill>
            </p:spPr>
            <p:txBody>
              <a:bodyPr/>
              <a:lstStyle/>
              <a:p>
                <a:r>
                  <a:rPr lang="en-US">
                    <a:noFill/>
                  </a:rPr>
                  <a:t> </a:t>
                </a:r>
              </a:p>
            </p:txBody>
          </p:sp>
        </mc:Fallback>
      </mc:AlternateContent>
      <p:sp>
        <p:nvSpPr>
          <p:cNvPr id="16" name="TextBox 15"/>
          <p:cNvSpPr txBox="1"/>
          <p:nvPr/>
        </p:nvSpPr>
        <p:spPr>
          <a:xfrm>
            <a:off x="8320250" y="3435390"/>
            <a:ext cx="442750" cy="369332"/>
          </a:xfrm>
          <a:prstGeom prst="rect">
            <a:avLst/>
          </a:prstGeom>
          <a:noFill/>
        </p:spPr>
        <p:txBody>
          <a:bodyPr wrap="none" rtlCol="0">
            <a:spAutoFit/>
          </a:bodyPr>
          <a:lstStyle/>
          <a:p>
            <a:r>
              <a:rPr lang="en-US" dirty="0"/>
              <a:t>(6)</a:t>
            </a:r>
          </a:p>
        </p:txBody>
      </p:sp>
      <p:sp>
        <p:nvSpPr>
          <p:cNvPr id="17" name="Rectangle 16"/>
          <p:cNvSpPr/>
          <p:nvPr/>
        </p:nvSpPr>
        <p:spPr>
          <a:xfrm>
            <a:off x="282549" y="3954928"/>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3311995" y="4152812"/>
                <a:ext cx="2062809"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a:rPr lang="en-US" sz="2000" i="1">
                              <a:latin typeface="Cambria Math" panose="02040503050406030204" pitchFamily="18" charset="0"/>
                            </a:rPr>
                            <m:t>𝑢</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0</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
                        </m:e>
                      </m:d>
                    </m:oMath>
                  </m:oMathPara>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3311995" y="4152812"/>
                <a:ext cx="2062809" cy="906210"/>
              </a:xfrm>
              <a:prstGeom prst="rect">
                <a:avLst/>
              </a:prstGeom>
              <a:blipFill>
                <a:blip r:embed="rId6"/>
                <a:stretch>
                  <a:fillRect/>
                </a:stretch>
              </a:blipFill>
            </p:spPr>
            <p:txBody>
              <a:bodyPr/>
              <a:lstStyle/>
              <a:p>
                <a:r>
                  <a:rPr lang="en-US">
                    <a:noFill/>
                  </a:rPr>
                  <a:t> </a:t>
                </a:r>
              </a:p>
            </p:txBody>
          </p:sp>
        </mc:Fallback>
      </mc:AlternateContent>
      <p:sp>
        <p:nvSpPr>
          <p:cNvPr id="19" name="TextBox 18"/>
          <p:cNvSpPr txBox="1"/>
          <p:nvPr/>
        </p:nvSpPr>
        <p:spPr>
          <a:xfrm>
            <a:off x="8320250" y="4343400"/>
            <a:ext cx="442750" cy="369332"/>
          </a:xfrm>
          <a:prstGeom prst="rect">
            <a:avLst/>
          </a:prstGeom>
          <a:noFill/>
        </p:spPr>
        <p:txBody>
          <a:bodyPr wrap="none" rtlCol="0">
            <a:spAutoFit/>
          </a:bodyPr>
          <a:lstStyle/>
          <a:p>
            <a:r>
              <a:rPr lang="en-US" dirty="0"/>
              <a:t>(7)</a:t>
            </a:r>
          </a:p>
        </p:txBody>
      </p:sp>
      <p:sp>
        <p:nvSpPr>
          <p:cNvPr id="20" name="Rectangle 19"/>
          <p:cNvSpPr/>
          <p:nvPr/>
        </p:nvSpPr>
        <p:spPr>
          <a:xfrm>
            <a:off x="282549" y="5065604"/>
            <a:ext cx="8954814" cy="400110"/>
          </a:xfrm>
          <a:prstGeom prst="rect">
            <a:avLst/>
          </a:prstGeom>
        </p:spPr>
        <p:txBody>
          <a:bodyPr wrap="square">
            <a:spAutoFit/>
          </a:bodyPr>
          <a:lstStyle/>
          <a:p>
            <a:r>
              <a:rPr lang="en-US" sz="2000" dirty="0">
                <a:solidFill>
                  <a:srgbClr val="000000"/>
                </a:solidFill>
              </a:rPr>
              <a:t>Equation (6) is of the general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2525171" y="5472296"/>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525171" y="5472296"/>
                <a:ext cx="4369722" cy="307777"/>
              </a:xfrm>
              <a:prstGeom prst="rect">
                <a:avLst/>
              </a:prstGeom>
              <a:blipFill>
                <a:blip r:embed="rId7"/>
                <a:stretch>
                  <a:fillRect t="-26000" r="-139" b="-50000"/>
                </a:stretch>
              </a:blipFill>
            </p:spPr>
            <p:txBody>
              <a:bodyPr/>
              <a:lstStyle/>
              <a:p>
                <a:r>
                  <a:rPr lang="en-US">
                    <a:noFill/>
                  </a:rPr>
                  <a:t> </a:t>
                </a:r>
              </a:p>
            </p:txBody>
          </p:sp>
        </mc:Fallback>
      </mc:AlternateContent>
      <p:sp>
        <p:nvSpPr>
          <p:cNvPr id="22" name="TextBox 21"/>
          <p:cNvSpPr txBox="1"/>
          <p:nvPr/>
        </p:nvSpPr>
        <p:spPr>
          <a:xfrm>
            <a:off x="8320250" y="5345668"/>
            <a:ext cx="442750"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243143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p:sp>
        <p:nvSpPr>
          <p:cNvPr id="7" name="Rectangle 6"/>
          <p:cNvSpPr/>
          <p:nvPr/>
        </p:nvSpPr>
        <p:spPr>
          <a:xfrm>
            <a:off x="189632" y="1591720"/>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2286000" y="1262876"/>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b="0" i="1" smtClean="0">
                            <a:solidFill>
                              <a:srgbClr val="FF0000"/>
                            </a:solidFill>
                            <a:latin typeface="Cambria Math" panose="02040503050406030204" pitchFamily="18" charset="0"/>
                          </a:rPr>
                          <m:t>𝑛</m:t>
                        </m:r>
                      </m:sub>
                    </m:sSub>
                  </m:oMath>
                </a14:m>
                <a:r>
                  <a:rPr lang="en-US" sz="2000" dirty="0">
                    <a:solidFill>
                      <a:srgbClr val="FF0000"/>
                    </a:solidFill>
                  </a:rPr>
                  <a:t>=</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𝑎</m:t>
                    </m:r>
                    <m:r>
                      <a:rPr lang="en-US" sz="2000" b="0" i="1" smtClean="0">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𝑏</m:t>
                        </m:r>
                      </m:e>
                    </m:d>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6000" y="1262876"/>
                <a:ext cx="4369722" cy="307777"/>
              </a:xfrm>
              <a:prstGeom prst="rect">
                <a:avLst/>
              </a:prstGeom>
              <a:blipFill>
                <a:blip r:embed="rId2"/>
                <a:stretch>
                  <a:fillRect t="-25490" r="-139" b="-49020"/>
                </a:stretch>
              </a:blipFill>
            </p:spPr>
            <p:txBody>
              <a:bodyPr/>
              <a:lstStyle/>
              <a:p>
                <a:r>
                  <a:rPr lang="en-US">
                    <a:noFill/>
                  </a:rPr>
                  <a:t> </a:t>
                </a:r>
              </a:p>
            </p:txBody>
          </p:sp>
        </mc:Fallback>
      </mc:AlternateContent>
      <p:sp>
        <p:nvSpPr>
          <p:cNvPr id="9" name="TextBox 8"/>
          <p:cNvSpPr txBox="1"/>
          <p:nvPr/>
        </p:nvSpPr>
        <p:spPr>
          <a:xfrm>
            <a:off x="7884447" y="1253552"/>
            <a:ext cx="442750" cy="369332"/>
          </a:xfrm>
          <a:prstGeom prst="rect">
            <a:avLst/>
          </a:prstGeom>
          <a:noFill/>
        </p:spPr>
        <p:txBody>
          <a:bodyPr wrap="none" rtlCol="0">
            <a:spAutoFit/>
          </a:bodyPr>
          <a:lstStyle/>
          <a:p>
            <a:r>
              <a:rPr lang="en-US" dirty="0"/>
              <a:t>(8)</a:t>
            </a:r>
          </a:p>
        </p:txBody>
      </p:sp>
      <mc:AlternateContent xmlns:mc="http://schemas.openxmlformats.org/markup-compatibility/2006" xmlns:a14="http://schemas.microsoft.com/office/drawing/2010/main">
        <mc:Choice Requires="a14">
          <p:sp>
            <p:nvSpPr>
              <p:cNvPr id="10" name="TextBox 9"/>
              <p:cNvSpPr txBox="1"/>
              <p:nvPr/>
            </p:nvSpPr>
            <p:spPr>
              <a:xfrm>
                <a:off x="2971800" y="1907483"/>
                <a:ext cx="3178819"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i="1" smtClean="0">
                              <a:solidFill>
                                <a:srgbClr val="FF0000"/>
                              </a:solidFill>
                              <a:latin typeface="Cambria Math" panose="02040503050406030204" pitchFamily="18" charset="0"/>
                              <a:ea typeface="Cambria Math" panose="02040503050406030204" pitchFamily="18" charset="0"/>
                            </a:rPr>
                            <m:t>𝑎</m:t>
                          </m:r>
                        </m:e>
                      </m:d>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𝑢</m:t>
                      </m:r>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2</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907483"/>
                <a:ext cx="3178819" cy="576183"/>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884447" y="1970204"/>
            <a:ext cx="442750" cy="369332"/>
          </a:xfrm>
          <a:prstGeom prst="rect">
            <a:avLst/>
          </a:prstGeom>
          <a:noFill/>
        </p:spPr>
        <p:txBody>
          <a:bodyPr wrap="none" rtlCol="0">
            <a:spAutoFit/>
          </a:bodyPr>
          <a:lstStyle/>
          <a:p>
            <a:r>
              <a:rPr lang="en-US" dirty="0"/>
              <a:t>(9)</a:t>
            </a:r>
          </a:p>
        </p:txBody>
      </p:sp>
      <mc:AlternateContent xmlns:mc="http://schemas.openxmlformats.org/markup-compatibility/2006" xmlns:a14="http://schemas.microsoft.com/office/drawing/2010/main">
        <mc:Choice Requires="a14">
          <p:sp>
            <p:nvSpPr>
              <p:cNvPr id="12" name="TextBox 11"/>
              <p:cNvSpPr txBox="1"/>
              <p:nvPr/>
            </p:nvSpPr>
            <p:spPr>
              <a:xfrm>
                <a:off x="3733800" y="2652281"/>
                <a:ext cx="138672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𝑏</m:t>
                          </m:r>
                        </m:e>
                      </m:d>
                      <m:r>
                        <a:rPr lang="en-US" sz="20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33800" y="2652281"/>
                <a:ext cx="1386726" cy="307777"/>
              </a:xfrm>
              <a:prstGeom prst="rect">
                <a:avLst/>
              </a:prstGeom>
              <a:blipFill>
                <a:blip r:embed="rId4"/>
                <a:stretch>
                  <a:fillRect b="-17647"/>
                </a:stretch>
              </a:blipFill>
            </p:spPr>
            <p:txBody>
              <a:bodyPr/>
              <a:lstStyle/>
              <a:p>
                <a:r>
                  <a:rPr lang="en-US">
                    <a:noFill/>
                  </a:rPr>
                  <a:t> </a:t>
                </a:r>
              </a:p>
            </p:txBody>
          </p:sp>
        </mc:Fallback>
      </mc:AlternateContent>
      <p:sp>
        <p:nvSpPr>
          <p:cNvPr id="13" name="TextBox 12"/>
          <p:cNvSpPr txBox="1"/>
          <p:nvPr/>
        </p:nvSpPr>
        <p:spPr>
          <a:xfrm>
            <a:off x="7825938" y="2607189"/>
            <a:ext cx="559769" cy="369332"/>
          </a:xfrm>
          <a:prstGeom prst="rect">
            <a:avLst/>
          </a:prstGeom>
          <a:noFill/>
        </p:spPr>
        <p:txBody>
          <a:bodyPr wrap="none" rtlCol="0">
            <a:spAutoFit/>
          </a:bodyPr>
          <a:lstStyle/>
          <a:p>
            <a:r>
              <a:rPr lang="en-US" dirty="0"/>
              <a:t>(10)</a:t>
            </a:r>
          </a:p>
        </p:txBody>
      </p:sp>
      <p:sp>
        <p:nvSpPr>
          <p:cNvPr id="14" name="Rectangle 13"/>
          <p:cNvSpPr/>
          <p:nvPr/>
        </p:nvSpPr>
        <p:spPr>
          <a:xfrm>
            <a:off x="192036" y="3117736"/>
            <a:ext cx="8951964" cy="430887"/>
          </a:xfrm>
          <a:prstGeom prst="rect">
            <a:avLst/>
          </a:prstGeom>
        </p:spPr>
        <p:txBody>
          <a:bodyPr wrap="square">
            <a:spAutoFit/>
          </a:bodyPr>
          <a:lstStyle/>
          <a:p>
            <a:r>
              <a:rPr lang="en-US" sz="2200" dirty="0">
                <a:solidFill>
                  <a:srgbClr val="000000"/>
                </a:solidFill>
              </a:rPr>
              <a:t>The input current to the line segment at node </a:t>
            </a:r>
            <a:r>
              <a:rPr lang="en-US" sz="2200" b="1" i="1" dirty="0">
                <a:solidFill>
                  <a:srgbClr val="000000"/>
                </a:solidFill>
              </a:rPr>
              <a:t>n</a:t>
            </a:r>
            <a:r>
              <a:rPr lang="en-US" sz="2200" dirty="0">
                <a:solidFill>
                  <a:srgbClr val="000000"/>
                </a:solidFill>
              </a:rPr>
              <a:t> is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040390" y="3604855"/>
                <a:ext cx="5041637" cy="1022780"/>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m:t>
                                    </m:r>
                                  </m:sub>
                                </m:sSub>
                              </m:e>
                            </m:eqArr>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𝑐</m:t>
                                    </m:r>
                                  </m:sub>
                                </m:sSub>
                              </m:e>
                            </m:eqArr>
                          </m:e>
                        </m:d>
                      </m:e>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m>
                          <m:mPr>
                            <m:plcHide m:val="on"/>
                            <m:mcs>
                              <m:mc>
                                <m:mcPr>
                                  <m:count m:val="3"/>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𝑎𝑎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smtClean="0">
                                      <a:latin typeface="Cambria Math" panose="02040503050406030204" pitchFamily="18" charset="0"/>
                                    </a:rPr>
                                    <m:t>𝑎</m:t>
                                  </m:r>
                                  <m:r>
                                    <a:rPr lang="en-US" sz="2000" b="0" i="1" smtClean="0">
                                      <a:latin typeface="Cambria Math" panose="02040503050406030204" pitchFamily="18" charset="0"/>
                                    </a:rPr>
                                    <m:t>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𝑏𝑐</m:t>
                                  </m:r>
                                </m:sub>
                              </m:sSub>
                            </m:e>
                          </m:mr>
                          <m:m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𝑐𝑎</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𝑐𝑏</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𝑐𝑐</m:t>
                                  </m:r>
                                </m:sub>
                              </m:sSub>
                            </m:e>
                          </m:mr>
                        </m:m>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𝑎</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𝑏</m:t>
                                    </m:r>
                                    <m:r>
                                      <a:rPr lang="en-US" sz="2000" b="0" i="1" smtClean="0">
                                        <a:latin typeface="Cambria Math" panose="02040503050406030204" pitchFamily="18" charset="0"/>
                                      </a:rPr>
                                      <m:t>𝑔</m:t>
                                    </m:r>
                                  </m:sub>
                                </m:sSub>
                              </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i="1">
                                        <a:latin typeface="Cambria Math" panose="02040503050406030204" pitchFamily="18" charset="0"/>
                                      </a:rPr>
                                      <m:t>𝑐</m:t>
                                    </m:r>
                                    <m:r>
                                      <a:rPr lang="en-US" sz="2000" b="0" i="1" smtClean="0">
                                        <a:latin typeface="Cambria Math" panose="02040503050406030204" pitchFamily="18" charset="0"/>
                                      </a:rPr>
                                      <m:t>𝑔</m:t>
                                    </m:r>
                                  </m:sub>
                                </m:sSub>
                              </m:e>
                            </m:eqArr>
                          </m:e>
                        </m:d>
                      </m:e>
                      <m:sub>
                        <m:r>
                          <a:rPr lang="en-US" sz="2000" b="0" i="1" smtClean="0">
                            <a:latin typeface="Cambria Math" panose="02040503050406030204" pitchFamily="18" charset="0"/>
                          </a:rPr>
                          <m:t>𝑛</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040390" y="3604855"/>
                <a:ext cx="5041637" cy="1022780"/>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7884447" y="3940406"/>
            <a:ext cx="559769" cy="369332"/>
          </a:xfrm>
          <a:prstGeom prst="rect">
            <a:avLst/>
          </a:prstGeom>
          <a:noFill/>
        </p:spPr>
        <p:txBody>
          <a:bodyPr wrap="none" rtlCol="0">
            <a:spAutoFit/>
          </a:bodyPr>
          <a:lstStyle/>
          <a:p>
            <a:r>
              <a:rPr lang="en-US" dirty="0"/>
              <a:t>(11)</a:t>
            </a:r>
          </a:p>
        </p:txBody>
      </p:sp>
      <p:sp>
        <p:nvSpPr>
          <p:cNvPr id="17" name="Rectangle 16"/>
          <p:cNvSpPr/>
          <p:nvPr/>
        </p:nvSpPr>
        <p:spPr>
          <a:xfrm>
            <a:off x="249954" y="4702517"/>
            <a:ext cx="8836127" cy="430887"/>
          </a:xfrm>
          <a:prstGeom prst="rect">
            <a:avLst/>
          </a:prstGeom>
        </p:spPr>
        <p:txBody>
          <a:bodyPr wrap="square">
            <a:spAutoFit/>
          </a:bodyPr>
          <a:lstStyle/>
          <a:p>
            <a:r>
              <a:rPr lang="en-US" sz="2200" dirty="0">
                <a:solidFill>
                  <a:srgbClr val="000000"/>
                </a:solidFill>
              </a:rPr>
              <a:t>In condensed form, Equation (11) becomes</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1828800" y="5264540"/>
                <a:ext cx="5567165" cy="521553"/>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r>
                  <a:rPr lang="en-US" dirty="0"/>
                  <a:t>=</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𝐼</m:t>
                                </m:r>
                                <m:r>
                                  <a:rPr lang="en-US" b="0" i="1" smtClean="0">
                                    <a:latin typeface="Cambria Math" panose="02040503050406030204" pitchFamily="18" charset="0"/>
                                  </a:rPr>
                                  <m:t>𝑙𝑖𝑛𝑒</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𝑎</m:t>
                            </m:r>
                            <m:r>
                              <a:rPr lang="en-US" b="0" i="1" smtClean="0">
                                <a:latin typeface="Cambria Math" panose="02040503050406030204" pitchFamily="18" charset="0"/>
                              </a:rPr>
                              <m:t>𝑏𝑐</m:t>
                            </m:r>
                          </m:sub>
                        </m:sSub>
                      </m:e>
                    </m:d>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r>
                                  <a:rPr lang="en-US" b="0" i="1" smtClean="0">
                                    <a:latin typeface="Cambria Math" panose="02040503050406030204" pitchFamily="18" charset="0"/>
                                  </a:rPr>
                                  <m:t>𝐿𝐺</m:t>
                                </m:r>
                              </m:e>
                              <m:sub>
                                <m:r>
                                  <a:rPr lang="en-US" i="1">
                                    <a:latin typeface="Cambria Math" panose="02040503050406030204" pitchFamily="18" charset="0"/>
                                  </a:rPr>
                                  <m:t>𝑎</m:t>
                                </m:r>
                                <m:r>
                                  <a:rPr lang="en-US" b="0" i="1" smtClean="0">
                                    <a:latin typeface="Cambria Math" panose="02040503050406030204" pitchFamily="18" charset="0"/>
                                  </a:rPr>
                                  <m:t>𝑏𝑐</m:t>
                                </m:r>
                              </m:sub>
                            </m:sSub>
                          </m:e>
                        </m:d>
                      </m:e>
                      <m:sub>
                        <m:r>
                          <a:rPr lang="en-US" b="0" i="1" smtClean="0">
                            <a:latin typeface="Cambria Math" panose="02040503050406030204" pitchFamily="18" charset="0"/>
                          </a:rPr>
                          <m:t>𝑛</m:t>
                        </m:r>
                      </m:sub>
                    </m:sSub>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828800" y="5264540"/>
                <a:ext cx="5567165" cy="521553"/>
              </a:xfrm>
              <a:prstGeom prst="rect">
                <a:avLst/>
              </a:prstGeom>
              <a:blipFill>
                <a:blip r:embed="rId6"/>
                <a:stretch>
                  <a:fillRect t="-4706" b="-20000"/>
                </a:stretch>
              </a:blipFill>
            </p:spPr>
            <p:txBody>
              <a:bodyPr/>
              <a:lstStyle/>
              <a:p>
                <a:r>
                  <a:rPr lang="en-US">
                    <a:noFill/>
                  </a:rPr>
                  <a:t> </a:t>
                </a:r>
              </a:p>
            </p:txBody>
          </p:sp>
        </mc:Fallback>
      </mc:AlternateContent>
      <p:sp>
        <p:nvSpPr>
          <p:cNvPr id="19" name="TextBox 18"/>
          <p:cNvSpPr txBox="1"/>
          <p:nvPr/>
        </p:nvSpPr>
        <p:spPr>
          <a:xfrm>
            <a:off x="7884767" y="5345668"/>
            <a:ext cx="559769"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3443050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81200" y="1458531"/>
                <a:ext cx="4645118"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r>
                                  <a:rPr lang="en-US" sz="2000" b="0" i="1" smtClean="0">
                                    <a:latin typeface="Cambria Math" panose="02040503050406030204" pitchFamily="18" charset="0"/>
                                  </a:rPr>
                                  <m:t>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81200" y="1458531"/>
                <a:ext cx="4645118" cy="434606"/>
              </a:xfrm>
              <a:prstGeom prst="rect">
                <a:avLst/>
              </a:prstGeom>
              <a:blipFill>
                <a:blip r:embed="rId2"/>
                <a:stretch>
                  <a:fillRect t="-4167" b="-19444"/>
                </a:stretch>
              </a:blipFill>
            </p:spPr>
            <p:txBody>
              <a:bodyPr/>
              <a:lstStyle/>
              <a:p>
                <a:r>
                  <a:rPr lang="en-US">
                    <a:noFill/>
                  </a:rPr>
                  <a:t> </a:t>
                </a:r>
              </a:p>
            </p:txBody>
          </p:sp>
        </mc:Fallback>
      </mc:AlternateContent>
      <p:sp>
        <p:nvSpPr>
          <p:cNvPr id="8" name="TextBox 7"/>
          <p:cNvSpPr txBox="1"/>
          <p:nvPr/>
        </p:nvSpPr>
        <p:spPr>
          <a:xfrm>
            <a:off x="8050831" y="1442765"/>
            <a:ext cx="559769" cy="369332"/>
          </a:xfrm>
          <a:prstGeom prst="rect">
            <a:avLst/>
          </a:prstGeom>
          <a:noFill/>
        </p:spPr>
        <p:txBody>
          <a:bodyPr wrap="none" rtlCol="0">
            <a:spAutoFit/>
          </a:bodyPr>
          <a:lstStyle/>
          <a:p>
            <a:r>
              <a:rPr lang="en-US" dirty="0"/>
              <a:t>(12)</a:t>
            </a:r>
          </a:p>
        </p:txBody>
      </p:sp>
      <mc:AlternateContent xmlns:mc="http://schemas.openxmlformats.org/markup-compatibility/2006" xmlns:a14="http://schemas.microsoft.com/office/drawing/2010/main">
        <mc:Choice Requires="a14">
          <p:sp>
            <p:nvSpPr>
              <p:cNvPr id="9" name="TextBox 8"/>
              <p:cNvSpPr txBox="1"/>
              <p:nvPr/>
            </p:nvSpPr>
            <p:spPr>
              <a:xfrm>
                <a:off x="1981200" y="969846"/>
                <a:ext cx="4744504"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𝐼𝑙𝑖𝑛𝑒</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1981200" y="969846"/>
                <a:ext cx="4744504" cy="434606"/>
              </a:xfrm>
              <a:prstGeom prst="rect">
                <a:avLst/>
              </a:prstGeom>
              <a:blipFill>
                <a:blip r:embed="rId3"/>
                <a:stretch>
                  <a:fillRect t="-4225" r="-129" b="-21127"/>
                </a:stretch>
              </a:blipFill>
            </p:spPr>
            <p:txBody>
              <a:bodyPr/>
              <a:lstStyle/>
              <a:p>
                <a:r>
                  <a:rPr lang="en-US">
                    <a:noFill/>
                  </a:rPr>
                  <a:t> </a:t>
                </a:r>
              </a:p>
            </p:txBody>
          </p:sp>
        </mc:Fallback>
      </mc:AlternateContent>
      <p:sp>
        <p:nvSpPr>
          <p:cNvPr id="10" name="TextBox 9"/>
          <p:cNvSpPr txBox="1"/>
          <p:nvPr/>
        </p:nvSpPr>
        <p:spPr>
          <a:xfrm>
            <a:off x="8050831" y="954080"/>
            <a:ext cx="442750" cy="369332"/>
          </a:xfrm>
          <a:prstGeom prst="rect">
            <a:avLst/>
          </a:prstGeom>
          <a:noFill/>
        </p:spPr>
        <p:txBody>
          <a:bodyPr wrap="none" rtlCol="0">
            <a:spAutoFit/>
          </a:bodyPr>
          <a:lstStyle/>
          <a:p>
            <a:r>
              <a:rPr lang="en-US" dirty="0"/>
              <a:t>(2)</a:t>
            </a:r>
          </a:p>
        </p:txBody>
      </p:sp>
      <p:sp>
        <p:nvSpPr>
          <p:cNvPr id="11" name="Rectangle 10"/>
          <p:cNvSpPr/>
          <p:nvPr/>
        </p:nvSpPr>
        <p:spPr>
          <a:xfrm>
            <a:off x="152400" y="1931450"/>
            <a:ext cx="8949559" cy="430887"/>
          </a:xfrm>
          <a:prstGeom prst="rect">
            <a:avLst/>
          </a:prstGeom>
        </p:spPr>
        <p:txBody>
          <a:bodyPr wrap="square">
            <a:spAutoFit/>
          </a:bodyPr>
          <a:lstStyle/>
          <a:p>
            <a:r>
              <a:rPr lang="en-US" sz="2200" dirty="0">
                <a:solidFill>
                  <a:srgbClr val="000000"/>
                </a:solidFill>
              </a:rPr>
              <a:t>Substitute Equation (2) into Equation (12):</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1232383" y="2419094"/>
                <a:ext cx="6764672" cy="434606"/>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𝐿𝐺</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32383" y="2419094"/>
                <a:ext cx="6764672" cy="434606"/>
              </a:xfrm>
              <a:prstGeom prst="rect">
                <a:avLst/>
              </a:prstGeom>
              <a:blipFill>
                <a:blip r:embed="rId4"/>
                <a:stretch>
                  <a:fillRect t="-4225" b="-19718"/>
                </a:stretch>
              </a:blipFill>
            </p:spPr>
            <p:txBody>
              <a:bodyPr/>
              <a:lstStyle/>
              <a:p>
                <a:r>
                  <a:rPr lang="en-US">
                    <a:noFill/>
                  </a:rPr>
                  <a:t> </a:t>
                </a:r>
              </a:p>
            </p:txBody>
          </p:sp>
        </mc:Fallback>
      </mc:AlternateContent>
      <p:sp>
        <p:nvSpPr>
          <p:cNvPr id="13" name="TextBox 12"/>
          <p:cNvSpPr txBox="1"/>
          <p:nvPr/>
        </p:nvSpPr>
        <p:spPr>
          <a:xfrm>
            <a:off x="8077200" y="2365761"/>
            <a:ext cx="559769" cy="369332"/>
          </a:xfrm>
          <a:prstGeom prst="rect">
            <a:avLst/>
          </a:prstGeom>
          <a:noFill/>
        </p:spPr>
        <p:txBody>
          <a:bodyPr wrap="none" rtlCol="0">
            <a:spAutoFit/>
          </a:bodyPr>
          <a:lstStyle/>
          <a:p>
            <a:r>
              <a:rPr lang="en-US" dirty="0"/>
              <a:t>(13)</a:t>
            </a:r>
          </a:p>
        </p:txBody>
      </p:sp>
      <mc:AlternateContent xmlns:mc="http://schemas.openxmlformats.org/markup-compatibility/2006" xmlns:a14="http://schemas.microsoft.com/office/drawing/2010/main">
        <mc:Choice Requires="a14">
          <p:sp>
            <p:nvSpPr>
              <p:cNvPr id="14" name="TextBox 13"/>
              <p:cNvSpPr txBox="1"/>
              <p:nvPr/>
            </p:nvSpPr>
            <p:spPr>
              <a:xfrm>
                <a:off x="1126873" y="2889074"/>
                <a:ext cx="7018011" cy="457882"/>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rPr>
                          <m:t>[</m:t>
                        </m:r>
                        <m:r>
                          <a:rPr lang="en-US" sz="2000" b="0" i="1" smtClean="0">
                            <a:latin typeface="Cambria Math" panose="02040503050406030204" pitchFamily="18" charset="0"/>
                          </a:rPr>
                          <m:t>𝑢</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6873" y="2889074"/>
                <a:ext cx="7018011" cy="457882"/>
              </a:xfrm>
              <a:prstGeom prst="rect">
                <a:avLst/>
              </a:prstGeom>
              <a:blipFill>
                <a:blip r:embed="rId5"/>
                <a:stretch>
                  <a:fillRect t="-1333" b="-16000"/>
                </a:stretch>
              </a:blipFill>
            </p:spPr>
            <p:txBody>
              <a:bodyPr/>
              <a:lstStyle/>
              <a:p>
                <a:r>
                  <a:rPr lang="en-US">
                    <a:noFill/>
                  </a:rPr>
                  <a:t> </a:t>
                </a:r>
              </a:p>
            </p:txBody>
          </p:sp>
        </mc:Fallback>
      </mc:AlternateContent>
      <p:sp>
        <p:nvSpPr>
          <p:cNvPr id="15" name="TextBox 14"/>
          <p:cNvSpPr txBox="1"/>
          <p:nvPr/>
        </p:nvSpPr>
        <p:spPr>
          <a:xfrm>
            <a:off x="8164136" y="2964481"/>
            <a:ext cx="442750" cy="369332"/>
          </a:xfrm>
          <a:prstGeom prst="rect">
            <a:avLst/>
          </a:prstGeom>
          <a:noFill/>
        </p:spPr>
        <p:txBody>
          <a:bodyPr wrap="none" rtlCol="0">
            <a:spAutoFit/>
          </a:bodyPr>
          <a:lstStyle/>
          <a:p>
            <a:r>
              <a:rPr lang="en-US" dirty="0"/>
              <a:t>(6)</a:t>
            </a:r>
          </a:p>
        </p:txBody>
      </p:sp>
      <p:sp>
        <p:nvSpPr>
          <p:cNvPr id="16" name="Rectangle 15"/>
          <p:cNvSpPr/>
          <p:nvPr/>
        </p:nvSpPr>
        <p:spPr>
          <a:xfrm>
            <a:off x="152400" y="3375987"/>
            <a:ext cx="8949559" cy="430887"/>
          </a:xfrm>
          <a:prstGeom prst="rect">
            <a:avLst/>
          </a:prstGeom>
        </p:spPr>
        <p:txBody>
          <a:bodyPr wrap="square">
            <a:spAutoFit/>
          </a:bodyPr>
          <a:lstStyle/>
          <a:p>
            <a:r>
              <a:rPr lang="en-US" sz="2200" dirty="0">
                <a:solidFill>
                  <a:srgbClr val="000000"/>
                </a:solidFill>
              </a:rPr>
              <a:t>Substitute Equation (6) into Equation (13):</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762000" y="3866734"/>
                <a:ext cx="8212633" cy="112114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𝑚</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m:t>
                      </m:r>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d>
                        <m:dPr>
                          <m:begChr m:val="{"/>
                          <m:endChr m:val="}"/>
                          <m:ctrlPr>
                            <a:rPr lang="en-US" sz="2000" b="0" i="1" smtClean="0">
                              <a:latin typeface="Cambria Math" panose="02040503050406030204" pitchFamily="18" charset="0"/>
                            </a:rPr>
                          </m:ctrlPr>
                        </m:d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m:t>
                              </m:r>
                              <m:r>
                                <a:rPr lang="en-US" sz="2000" i="1">
                                  <a:latin typeface="Cambria Math" panose="02040503050406030204" pitchFamily="18" charset="0"/>
                                </a:rPr>
                                <m:t>𝑢</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𝑎𝑏𝑐</m:t>
                                      </m:r>
                                    </m:sub>
                                  </m:sSub>
                                </m:e>
                              </m:d>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m:rPr>
                              <m:nor/>
                            </m:rPr>
                            <a:rPr lang="en-US" sz="2000" dirty="0"/>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𝑍</m:t>
                                  </m:r>
                                </m:e>
                                <m:sub>
                                  <m:r>
                                    <a:rPr lang="en-US" sz="2000" i="1">
                                      <a:latin typeface="Cambria Math" panose="02040503050406030204" pitchFamily="18" charset="0"/>
                                    </a:rPr>
                                    <m:t>𝑎𝑏𝑐</m:t>
                                  </m:r>
                                </m:sub>
                              </m:sSub>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e>
                      </m:d>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62000" y="3866734"/>
                <a:ext cx="8212633" cy="1121141"/>
              </a:xfrm>
              <a:prstGeom prst="rect">
                <a:avLst/>
              </a:prstGeom>
              <a:blipFill>
                <a:blip r:embed="rId6"/>
                <a:stretch>
                  <a:fillRect t="-1630"/>
                </a:stretch>
              </a:blipFill>
            </p:spPr>
            <p:txBody>
              <a:bodyPr/>
              <a:lstStyle/>
              <a:p>
                <a:r>
                  <a:rPr lang="en-US">
                    <a:noFill/>
                  </a:rPr>
                  <a:t> </a:t>
                </a:r>
              </a:p>
            </p:txBody>
          </p:sp>
        </mc:Fallback>
      </mc:AlternateContent>
      <p:sp>
        <p:nvSpPr>
          <p:cNvPr id="18" name="TextBox 17"/>
          <p:cNvSpPr txBox="1"/>
          <p:nvPr/>
        </p:nvSpPr>
        <p:spPr>
          <a:xfrm>
            <a:off x="8077200" y="3902730"/>
            <a:ext cx="559769" cy="369332"/>
          </a:xfrm>
          <a:prstGeom prst="rect">
            <a:avLst/>
          </a:prstGeom>
          <a:noFill/>
        </p:spPr>
        <p:txBody>
          <a:bodyPr wrap="none" rtlCol="0">
            <a:spAutoFit/>
          </a:bodyPr>
          <a:lstStyle/>
          <a:p>
            <a:r>
              <a:rPr lang="en-US" dirty="0"/>
              <a:t>(14)</a:t>
            </a:r>
          </a:p>
        </p:txBody>
      </p:sp>
      <p:sp>
        <p:nvSpPr>
          <p:cNvPr id="19" name="Rectangle 18"/>
          <p:cNvSpPr/>
          <p:nvPr/>
        </p:nvSpPr>
        <p:spPr>
          <a:xfrm>
            <a:off x="152400" y="4946432"/>
            <a:ext cx="10187154" cy="430887"/>
          </a:xfrm>
          <a:prstGeom prst="rect">
            <a:avLst/>
          </a:prstGeom>
        </p:spPr>
        <p:txBody>
          <a:bodyPr wrap="square">
            <a:spAutoFit/>
          </a:bodyPr>
          <a:lstStyle/>
          <a:p>
            <a:r>
              <a:rPr lang="en-US" sz="2200" dirty="0">
                <a:solidFill>
                  <a:srgbClr val="000000"/>
                </a:solidFill>
              </a:rPr>
              <a:t>Collecting terms in Equation (14),</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150307" y="5386745"/>
                <a:ext cx="9144000" cy="412036"/>
              </a:xfrm>
              <a:prstGeom prst="rect">
                <a:avLst/>
              </a:prstGeom>
              <a:noFill/>
            </p:spPr>
            <p:txBody>
              <a:bodyPr wrap="squar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b="0" i="1" smtClean="0">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dirty="0" smtClean="0">
                            <a:latin typeface="Cambria Math" panose="02040503050406030204" pitchFamily="18" charset="0"/>
                          </a:rPr>
                        </m:ctrlPr>
                      </m:d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4</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50307" y="5386745"/>
                <a:ext cx="9144000" cy="412036"/>
              </a:xfrm>
              <a:prstGeom prst="rect">
                <a:avLst/>
              </a:prstGeom>
              <a:blipFill>
                <a:blip r:embed="rId7"/>
                <a:stretch>
                  <a:fillRect l="-67" t="-2985" b="-17910"/>
                </a:stretch>
              </a:blipFill>
            </p:spPr>
            <p:txBody>
              <a:bodyPr/>
              <a:lstStyle/>
              <a:p>
                <a:r>
                  <a:rPr lang="en-US">
                    <a:noFill/>
                  </a:rPr>
                  <a:t> </a:t>
                </a:r>
              </a:p>
            </p:txBody>
          </p:sp>
        </mc:Fallback>
      </mc:AlternateContent>
      <p:sp>
        <p:nvSpPr>
          <p:cNvPr id="21" name="TextBox 20"/>
          <p:cNvSpPr txBox="1"/>
          <p:nvPr/>
        </p:nvSpPr>
        <p:spPr>
          <a:xfrm>
            <a:off x="8105626" y="5668248"/>
            <a:ext cx="559769" cy="369332"/>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871954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59844" y="1080546"/>
                <a:ext cx="8771247" cy="412036"/>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b="0" i="1" smtClean="0">
                            <a:latin typeface="Cambria Math" panose="02040503050406030204" pitchFamily="18" charset="0"/>
                          </a:rPr>
                          <m:t>𝑛</m:t>
                        </m:r>
                      </m:sub>
                    </m:sSub>
                  </m:oMath>
                </a14:m>
                <a:r>
                  <a:rPr lang="en-US" sz="1800" dirty="0"/>
                  <a:t>=</a:t>
                </a:r>
                <a14:m>
                  <m:oMath xmlns:m="http://schemas.openxmlformats.org/officeDocument/2006/math">
                    <m:d>
                      <m:dPr>
                        <m:begChr m:val="{"/>
                        <m:endChr m:val="}"/>
                        <m:ctrlPr>
                          <a:rPr lang="en-US" sz="1800" i="1" dirty="0" smtClean="0">
                            <a:latin typeface="Cambria Math" panose="02040503050406030204" pitchFamily="18" charset="0"/>
                          </a:rPr>
                        </m:ctrlPr>
                      </m:dPr>
                      <m:e>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4</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𝑉𝐿𝐺</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r>
                  <a:rPr lang="en-US" sz="1800" dirty="0"/>
                  <a:t>+</a:t>
                </a:r>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m:t>
                        </m:r>
                        <m:r>
                          <a:rPr lang="en-US" sz="1800" i="1">
                            <a:latin typeface="Cambria Math" panose="02040503050406030204" pitchFamily="18" charset="0"/>
                          </a:rPr>
                          <m:t>𝑢</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i="1">
                                    <a:latin typeface="Cambria Math" panose="02040503050406030204" pitchFamily="18" charset="0"/>
                                  </a:rPr>
                                  <m:t>𝑎𝑏𝑐</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𝑎𝑏𝑐</m:t>
                                </m:r>
                              </m:sub>
                            </m:sSub>
                          </m:e>
                        </m:d>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e>
                      <m:sub>
                        <m:r>
                          <a:rPr lang="en-US" sz="1800" i="1">
                            <a:latin typeface="Cambria Math" panose="02040503050406030204" pitchFamily="18" charset="0"/>
                          </a:rPr>
                          <m:t>𝑚</m:t>
                        </m:r>
                      </m:sub>
                    </m:sSub>
                  </m:oMath>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9844" y="1080546"/>
                <a:ext cx="8771247" cy="412036"/>
              </a:xfrm>
              <a:prstGeom prst="rect">
                <a:avLst/>
              </a:prstGeom>
              <a:blipFill>
                <a:blip r:embed="rId2"/>
                <a:stretch>
                  <a:fillRect t="-2941" b="-17647"/>
                </a:stretch>
              </a:blipFill>
            </p:spPr>
            <p:txBody>
              <a:bodyPr/>
              <a:lstStyle/>
              <a:p>
                <a:r>
                  <a:rPr lang="en-US">
                    <a:noFill/>
                  </a:rPr>
                  <a:t> </a:t>
                </a:r>
              </a:p>
            </p:txBody>
          </p:sp>
        </mc:Fallback>
      </mc:AlternateContent>
      <p:sp>
        <p:nvSpPr>
          <p:cNvPr id="8" name="TextBox 7"/>
          <p:cNvSpPr txBox="1"/>
          <p:nvPr/>
        </p:nvSpPr>
        <p:spPr>
          <a:xfrm>
            <a:off x="8177291" y="1501418"/>
            <a:ext cx="559769" cy="369332"/>
          </a:xfrm>
          <a:prstGeom prst="rect">
            <a:avLst/>
          </a:prstGeom>
          <a:noFill/>
        </p:spPr>
        <p:txBody>
          <a:bodyPr wrap="none" rtlCol="0">
            <a:spAutoFit/>
          </a:bodyPr>
          <a:lstStyle/>
          <a:p>
            <a:r>
              <a:rPr lang="en-US" dirty="0"/>
              <a:t>(15)</a:t>
            </a:r>
          </a:p>
        </p:txBody>
      </p:sp>
      <p:sp>
        <p:nvSpPr>
          <p:cNvPr id="9" name="Rectangle 8"/>
          <p:cNvSpPr/>
          <p:nvPr/>
        </p:nvSpPr>
        <p:spPr>
          <a:xfrm>
            <a:off x="124177" y="1828800"/>
            <a:ext cx="9019823" cy="430887"/>
          </a:xfrm>
          <a:prstGeom prst="rect">
            <a:avLst/>
          </a:prstGeom>
        </p:spPr>
        <p:txBody>
          <a:bodyPr wrap="square">
            <a:spAutoFit/>
          </a:bodyPr>
          <a:lstStyle/>
          <a:p>
            <a:r>
              <a:rPr lang="en-US" sz="2200" dirty="0">
                <a:solidFill>
                  <a:srgbClr val="000000"/>
                </a:solidFill>
              </a:rPr>
              <a:t>Equation (15) is of the form</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2752102" y="2282228"/>
                <a:ext cx="3993081"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𝑏𝑐</m:t>
                                </m:r>
                              </m:sub>
                            </m:sSub>
                          </m:e>
                        </m:d>
                      </m:e>
                      <m:sub>
                        <m:r>
                          <a:rPr lang="en-US" sz="2000" b="0" i="1" smtClean="0">
                            <a:solidFill>
                              <a:srgbClr val="FF0000"/>
                            </a:solidFill>
                            <a:latin typeface="Cambria Math" panose="02040503050406030204" pitchFamily="18" charset="0"/>
                          </a:rPr>
                          <m:t>𝑛</m:t>
                        </m:r>
                      </m:sub>
                    </m:sSub>
                  </m:oMath>
                </a14:m>
                <a:r>
                  <a:rPr lang="en-US" sz="2000" dirty="0">
                    <a:solidFill>
                      <a:srgbClr val="FF0000"/>
                    </a:solidFill>
                  </a:rPr>
                  <a:t>=</a:t>
                </a:r>
                <a14:m>
                  <m:oMath xmlns:m="http://schemas.openxmlformats.org/officeDocument/2006/math">
                    <m:r>
                      <a:rPr lang="en-US" sz="200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𝑐</m:t>
                    </m:r>
                    <m:r>
                      <a:rPr lang="en-US" sz="2000" b="0" i="1" dirty="0" smtClean="0">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𝑑</m:t>
                    </m:r>
                    <m:r>
                      <a:rPr lang="en-US" sz="2000" b="0" i="1" smtClean="0">
                        <a:solidFill>
                          <a:srgbClr val="FF0000"/>
                        </a:solidFill>
                        <a:latin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52102" y="2282228"/>
                <a:ext cx="3993081" cy="307777"/>
              </a:xfrm>
              <a:prstGeom prst="rect">
                <a:avLst/>
              </a:prstGeom>
              <a:blipFill>
                <a:blip r:embed="rId3"/>
                <a:stretch>
                  <a:fillRect t="-25490" r="-153" b="-49020"/>
                </a:stretch>
              </a:blipFill>
            </p:spPr>
            <p:txBody>
              <a:bodyPr/>
              <a:lstStyle/>
              <a:p>
                <a:r>
                  <a:rPr lang="en-US">
                    <a:noFill/>
                  </a:rPr>
                  <a:t> </a:t>
                </a:r>
              </a:p>
            </p:txBody>
          </p:sp>
        </mc:Fallback>
      </mc:AlternateContent>
      <p:sp>
        <p:nvSpPr>
          <p:cNvPr id="11" name="TextBox 10"/>
          <p:cNvSpPr txBox="1"/>
          <p:nvPr/>
        </p:nvSpPr>
        <p:spPr>
          <a:xfrm>
            <a:off x="8177291" y="2286234"/>
            <a:ext cx="670376" cy="369332"/>
          </a:xfrm>
          <a:prstGeom prst="rect">
            <a:avLst/>
          </a:prstGeom>
          <a:noFill/>
        </p:spPr>
        <p:txBody>
          <a:bodyPr wrap="none" rtlCol="0">
            <a:spAutoFit/>
          </a:bodyPr>
          <a:lstStyle/>
          <a:p>
            <a:r>
              <a:rPr lang="en-US" dirty="0"/>
              <a:t>(16a)</a:t>
            </a:r>
          </a:p>
        </p:txBody>
      </p:sp>
      <p:sp>
        <p:nvSpPr>
          <p:cNvPr id="12" name="Rectangle 11"/>
          <p:cNvSpPr/>
          <p:nvPr/>
        </p:nvSpPr>
        <p:spPr>
          <a:xfrm>
            <a:off x="158335" y="2547794"/>
            <a:ext cx="4572000" cy="430887"/>
          </a:xfrm>
          <a:prstGeom prst="rect">
            <a:avLst/>
          </a:prstGeom>
        </p:spPr>
        <p:txBody>
          <a:bodyPr>
            <a:spAutoFit/>
          </a:bodyPr>
          <a:lstStyle/>
          <a:p>
            <a:r>
              <a:rPr lang="en-US" sz="2200" dirty="0">
                <a:solidFill>
                  <a:srgbClr val="000000"/>
                </a:solidFill>
              </a:rPr>
              <a:t>where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507658" y="2921132"/>
                <a:ext cx="4272773"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𝑐</m:t>
                          </m:r>
                        </m:e>
                      </m:d>
                      <m:r>
                        <a:rPr lang="en-US" sz="20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4</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507658" y="2921132"/>
                <a:ext cx="4272773" cy="576183"/>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229600" y="2966136"/>
            <a:ext cx="559769" cy="369332"/>
          </a:xfrm>
          <a:prstGeom prst="rect">
            <a:avLst/>
          </a:prstGeom>
          <a:noFill/>
        </p:spPr>
        <p:txBody>
          <a:bodyPr wrap="none" rtlCol="0">
            <a:spAutoFit/>
          </a:bodyPr>
          <a:lstStyle/>
          <a:p>
            <a:r>
              <a:rPr lang="en-US" dirty="0"/>
              <a:t>(17)</a:t>
            </a:r>
          </a:p>
        </p:txBody>
      </p:sp>
      <mc:AlternateContent xmlns:mc="http://schemas.openxmlformats.org/markup-compatibility/2006" xmlns:a14="http://schemas.microsoft.com/office/drawing/2010/main">
        <mc:Choice Requires="a14">
          <p:sp>
            <p:nvSpPr>
              <p:cNvPr id="15" name="TextBox 14"/>
              <p:cNvSpPr txBox="1"/>
              <p:nvPr/>
            </p:nvSpPr>
            <p:spPr>
              <a:xfrm>
                <a:off x="2797435" y="3546202"/>
                <a:ext cx="3187091"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𝑑</m:t>
                          </m:r>
                        </m:e>
                      </m:d>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𝑢</m:t>
                      </m:r>
                      <m:r>
                        <a:rPr lang="en-US" sz="2000" i="1">
                          <a:solidFill>
                            <a:srgbClr val="FF0000"/>
                          </a:solidFill>
                          <a:latin typeface="Cambria Math" panose="02040503050406030204" pitchFamily="18" charset="0"/>
                        </a:rPr>
                        <m:t>]+</m:t>
                      </m:r>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1</m:t>
                          </m:r>
                        </m:num>
                        <m:den>
                          <m:r>
                            <a:rPr lang="en-US" sz="2000" i="1">
                              <a:solidFill>
                                <a:srgbClr val="FF0000"/>
                              </a:solidFill>
                              <a:latin typeface="Cambria Math" panose="02040503050406030204" pitchFamily="18" charset="0"/>
                            </a:rPr>
                            <m:t>2</m:t>
                          </m:r>
                        </m:den>
                      </m:f>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𝑍</m:t>
                              </m:r>
                            </m:e>
                            <m:sub>
                              <m:r>
                                <a:rPr lang="en-US" sz="2000" i="1">
                                  <a:solidFill>
                                    <a:srgbClr val="FF0000"/>
                                  </a:solidFill>
                                  <a:latin typeface="Cambria Math" panose="02040503050406030204" pitchFamily="18" charset="0"/>
                                </a:rPr>
                                <m:t>𝑎𝑏𝑐</m:t>
                              </m:r>
                            </m:sub>
                          </m:sSub>
                        </m:e>
                      </m:d>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𝑌</m:t>
                              </m:r>
                            </m:e>
                            <m:sub>
                              <m:r>
                                <a:rPr lang="en-US" sz="2000" i="1">
                                  <a:solidFill>
                                    <a:srgbClr val="FF0000"/>
                                  </a:solidFill>
                                  <a:latin typeface="Cambria Math" panose="02040503050406030204" pitchFamily="18" charset="0"/>
                                </a:rPr>
                                <m:t>𝑎𝑏𝑐</m:t>
                              </m:r>
                            </m:sub>
                          </m:sSub>
                        </m:e>
                      </m:d>
                    </m:oMath>
                  </m:oMathPara>
                </a14:m>
                <a:endParaRPr lang="en-US" sz="20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797435" y="3546202"/>
                <a:ext cx="3187091" cy="576183"/>
              </a:xfrm>
              <a:prstGeom prst="rect">
                <a:avLst/>
              </a:prstGeom>
              <a:blipFill>
                <a:blip r:embed="rId5"/>
                <a:stretch>
                  <a:fillRect/>
                </a:stretch>
              </a:blipFill>
            </p:spPr>
            <p:txBody>
              <a:bodyPr/>
              <a:lstStyle/>
              <a:p>
                <a:r>
                  <a:rPr lang="en-US">
                    <a:noFill/>
                  </a:rPr>
                  <a:t> </a:t>
                </a:r>
              </a:p>
            </p:txBody>
          </p:sp>
        </mc:Fallback>
      </mc:AlternateContent>
      <p:sp>
        <p:nvSpPr>
          <p:cNvPr id="16" name="TextBox 15"/>
          <p:cNvSpPr txBox="1"/>
          <p:nvPr/>
        </p:nvSpPr>
        <p:spPr>
          <a:xfrm>
            <a:off x="8238471" y="3604027"/>
            <a:ext cx="559769" cy="369332"/>
          </a:xfrm>
          <a:prstGeom prst="rect">
            <a:avLst/>
          </a:prstGeom>
          <a:noFill/>
        </p:spPr>
        <p:txBody>
          <a:bodyPr wrap="none" rtlCol="0">
            <a:spAutoFit/>
          </a:bodyPr>
          <a:lstStyle/>
          <a:p>
            <a:r>
              <a:rPr lang="en-US" dirty="0"/>
              <a:t>(18)</a:t>
            </a:r>
          </a:p>
        </p:txBody>
      </p:sp>
      <mc:AlternateContent xmlns:mc="http://schemas.openxmlformats.org/markup-compatibility/2006" xmlns:a14="http://schemas.microsoft.com/office/drawing/2010/main">
        <mc:Choice Requires="a14">
          <p:sp>
            <p:nvSpPr>
              <p:cNvPr id="17" name="TextBox 16"/>
              <p:cNvSpPr txBox="1"/>
              <p:nvPr/>
            </p:nvSpPr>
            <p:spPr>
              <a:xfrm>
                <a:off x="2360606" y="4323483"/>
                <a:ext cx="4369722"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360606" y="4323483"/>
                <a:ext cx="4369722" cy="307777"/>
              </a:xfrm>
              <a:prstGeom prst="rect">
                <a:avLst/>
              </a:prstGeom>
              <a:blipFill>
                <a:blip r:embed="rId6"/>
                <a:stretch>
                  <a:fillRect t="-25490" r="-139" b="-49020"/>
                </a:stretch>
              </a:blipFill>
            </p:spPr>
            <p:txBody>
              <a:bodyPr/>
              <a:lstStyle/>
              <a:p>
                <a:r>
                  <a:rPr lang="en-US">
                    <a:noFill/>
                  </a:rPr>
                  <a:t> </a:t>
                </a:r>
              </a:p>
            </p:txBody>
          </p:sp>
        </mc:Fallback>
      </mc:AlternateContent>
      <p:sp>
        <p:nvSpPr>
          <p:cNvPr id="18" name="TextBox 17"/>
          <p:cNvSpPr txBox="1"/>
          <p:nvPr/>
        </p:nvSpPr>
        <p:spPr>
          <a:xfrm>
            <a:off x="8298745" y="4225759"/>
            <a:ext cx="442750" cy="369332"/>
          </a:xfrm>
          <a:prstGeom prst="rect">
            <a:avLst/>
          </a:prstGeom>
          <a:noFill/>
        </p:spPr>
        <p:txBody>
          <a:bodyPr wrap="none" rtlCol="0">
            <a:spAutoFit/>
          </a:bodyPr>
          <a:lstStyle/>
          <a:p>
            <a:r>
              <a:rPr lang="en-US" dirty="0"/>
              <a:t>(8)</a:t>
            </a:r>
          </a:p>
        </p:txBody>
      </p:sp>
      <p:sp>
        <p:nvSpPr>
          <p:cNvPr id="19" name="Rectangle 18"/>
          <p:cNvSpPr/>
          <p:nvPr/>
        </p:nvSpPr>
        <p:spPr>
          <a:xfrm>
            <a:off x="158335" y="4759768"/>
            <a:ext cx="8866837" cy="430887"/>
          </a:xfrm>
          <a:prstGeom prst="rect">
            <a:avLst/>
          </a:prstGeom>
        </p:spPr>
        <p:txBody>
          <a:bodyPr wrap="square">
            <a:spAutoFit/>
          </a:bodyPr>
          <a:lstStyle/>
          <a:p>
            <a:r>
              <a:rPr lang="en-US" sz="2200" dirty="0">
                <a:solidFill>
                  <a:srgbClr val="000000"/>
                </a:solidFill>
              </a:rPr>
              <a:t>Equations (8) and (16) can be put into partitioned matrix form:</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2697920" y="5232959"/>
                <a:ext cx="4101444"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697920" y="5232959"/>
                <a:ext cx="4101444" cy="612668"/>
              </a:xfrm>
              <a:prstGeom prst="rect">
                <a:avLst/>
              </a:prstGeom>
              <a:blipFill>
                <a:blip r:embed="rId7"/>
                <a:stretch>
                  <a:fillRect/>
                </a:stretch>
              </a:blipFill>
            </p:spPr>
            <p:txBody>
              <a:bodyPr/>
              <a:lstStyle/>
              <a:p>
                <a:r>
                  <a:rPr lang="en-US">
                    <a:noFill/>
                  </a:rPr>
                  <a:t> </a:t>
                </a:r>
              </a:p>
            </p:txBody>
          </p:sp>
        </mc:Fallback>
      </mc:AlternateContent>
      <p:sp>
        <p:nvSpPr>
          <p:cNvPr id="21" name="TextBox 20"/>
          <p:cNvSpPr txBox="1"/>
          <p:nvPr/>
        </p:nvSpPr>
        <p:spPr>
          <a:xfrm>
            <a:off x="8238471" y="5250464"/>
            <a:ext cx="559769" cy="369332"/>
          </a:xfrm>
          <a:prstGeom prst="rect">
            <a:avLst/>
          </a:prstGeom>
          <a:noFill/>
        </p:spPr>
        <p:txBody>
          <a:bodyPr wrap="none" rtlCol="0">
            <a:spAutoFit/>
          </a:bodyPr>
          <a:lstStyle/>
          <a:p>
            <a:r>
              <a:rPr lang="en-US" dirty="0"/>
              <a:t>(19)</a:t>
            </a:r>
          </a:p>
        </p:txBody>
      </p:sp>
      <p:sp>
        <p:nvSpPr>
          <p:cNvPr id="2" name="TextBox 1"/>
          <p:cNvSpPr txBox="1"/>
          <p:nvPr/>
        </p:nvSpPr>
        <p:spPr>
          <a:xfrm>
            <a:off x="241477" y="3038227"/>
            <a:ext cx="2202858" cy="830997"/>
          </a:xfrm>
          <a:prstGeom prst="rect">
            <a:avLst/>
          </a:prstGeom>
          <a:noFill/>
        </p:spPr>
        <p:txBody>
          <a:bodyPr wrap="square" rtlCol="0">
            <a:spAutoFit/>
          </a:bodyPr>
          <a:lstStyle/>
          <a:p>
            <a:r>
              <a:rPr lang="en-US" dirty="0">
                <a:solidFill>
                  <a:srgbClr val="FF0000"/>
                </a:solidFill>
              </a:rPr>
              <a:t>Backward sweep equation</a:t>
            </a:r>
          </a:p>
        </p:txBody>
      </p:sp>
    </p:spTree>
    <p:extLst>
      <p:ext uri="{BB962C8B-B14F-4D97-AF65-F5344CB8AC3E}">
        <p14:creationId xmlns:p14="http://schemas.microsoft.com/office/powerpoint/2010/main" val="808425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505781" y="1143000"/>
                <a:ext cx="4101444"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05781" y="1143000"/>
                <a:ext cx="4101444" cy="612668"/>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676316" y="1170543"/>
            <a:ext cx="559769" cy="369332"/>
          </a:xfrm>
          <a:prstGeom prst="rect">
            <a:avLst/>
          </a:prstGeom>
          <a:noFill/>
        </p:spPr>
        <p:txBody>
          <a:bodyPr wrap="none" rtlCol="0">
            <a:spAutoFit/>
          </a:bodyPr>
          <a:lstStyle/>
          <a:p>
            <a:r>
              <a:rPr lang="en-US" dirty="0"/>
              <a:t>(19)</a:t>
            </a:r>
          </a:p>
        </p:txBody>
      </p:sp>
      <p:sp>
        <p:nvSpPr>
          <p:cNvPr id="9" name="Rectangle 8"/>
          <p:cNvSpPr/>
          <p:nvPr/>
        </p:nvSpPr>
        <p:spPr>
          <a:xfrm>
            <a:off x="105103" y="1804315"/>
            <a:ext cx="9038897" cy="1938992"/>
          </a:xfrm>
          <a:prstGeom prst="rect">
            <a:avLst/>
          </a:prstGeom>
        </p:spPr>
        <p:txBody>
          <a:bodyPr wrap="square">
            <a:spAutoFit/>
          </a:bodyPr>
          <a:lstStyle/>
          <a:p>
            <a:pPr algn="just"/>
            <a:r>
              <a:rPr lang="en-US" sz="2000" dirty="0">
                <a:solidFill>
                  <a:srgbClr val="000000"/>
                </a:solidFill>
              </a:rPr>
              <a:t>Equation (19) is very similar to the equation used in transmission line analysis when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parameters have been defined [1]. In the case here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parameters are 3 × 3 matrices rather than single variables and will be referred to as the “generalized line matrices.”</a:t>
            </a:r>
          </a:p>
          <a:p>
            <a:pPr algn="just"/>
            <a:r>
              <a:rPr lang="en-US" sz="2000" dirty="0">
                <a:solidFill>
                  <a:srgbClr val="000000"/>
                </a:solidFill>
              </a:rPr>
              <a:t>Equation (19) can be turned around to solve for the voltages and currents at node </a:t>
            </a:r>
            <a:r>
              <a:rPr lang="en-US" sz="2000" b="1" i="1" dirty="0">
                <a:solidFill>
                  <a:srgbClr val="000000"/>
                </a:solidFill>
              </a:rPr>
              <a:t>m</a:t>
            </a:r>
            <a:r>
              <a:rPr lang="en-US" sz="2000" dirty="0">
                <a:solidFill>
                  <a:srgbClr val="000000"/>
                </a:solidFill>
              </a:rPr>
              <a:t> in terms of the voltages and currents at node </a:t>
            </a:r>
            <a:r>
              <a:rPr lang="en-US" sz="2000" b="1" i="1" dirty="0">
                <a:solidFill>
                  <a:srgbClr val="000000"/>
                </a:solidFill>
              </a:rPr>
              <a:t>n</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0" name="TextBox 9"/>
              <p:cNvSpPr txBox="1"/>
              <p:nvPr/>
            </p:nvSpPr>
            <p:spPr>
              <a:xfrm>
                <a:off x="2509024" y="3760929"/>
                <a:ext cx="4357347" cy="664990"/>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sSup>
                      <m:sSupPr>
                        <m:ctrlPr>
                          <a:rPr lang="en-US" sz="2000" i="1" dirty="0" smtClean="0">
                            <a:latin typeface="Cambria Math" panose="02040503050406030204" pitchFamily="18" charset="0"/>
                          </a:rPr>
                        </m:ctrlPr>
                      </m:sSupPr>
                      <m:e>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e>
                      <m:sup>
                        <m:r>
                          <a:rPr lang="en-US" sz="2000" b="0" i="1" dirty="0"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09024" y="3760929"/>
                <a:ext cx="4357347" cy="664990"/>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676315" y="3803116"/>
            <a:ext cx="559769" cy="369332"/>
          </a:xfrm>
          <a:prstGeom prst="rect">
            <a:avLst/>
          </a:prstGeom>
          <a:noFill/>
        </p:spPr>
        <p:txBody>
          <a:bodyPr wrap="none" rtlCol="0">
            <a:spAutoFit/>
          </a:bodyPr>
          <a:lstStyle/>
          <a:p>
            <a:r>
              <a:rPr lang="en-US" dirty="0"/>
              <a:t>(20)</a:t>
            </a:r>
          </a:p>
        </p:txBody>
      </p:sp>
      <p:sp>
        <p:nvSpPr>
          <p:cNvPr id="12" name="Rectangle 11"/>
          <p:cNvSpPr/>
          <p:nvPr/>
        </p:nvSpPr>
        <p:spPr>
          <a:xfrm>
            <a:off x="140771" y="4459005"/>
            <a:ext cx="8991599" cy="400110"/>
          </a:xfrm>
          <a:prstGeom prst="rect">
            <a:avLst/>
          </a:prstGeom>
        </p:spPr>
        <p:txBody>
          <a:bodyPr wrap="square">
            <a:spAutoFit/>
          </a:bodyPr>
          <a:lstStyle/>
          <a:p>
            <a:r>
              <a:rPr lang="en-US" sz="2000" dirty="0">
                <a:solidFill>
                  <a:srgbClr val="000000"/>
                </a:solidFill>
              </a:rPr>
              <a:t>The inverse of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t>
            </a:r>
            <a:r>
              <a:rPr lang="en-US" sz="2000" i="1" dirty="0">
                <a:solidFill>
                  <a:srgbClr val="000000"/>
                </a:solidFill>
              </a:rPr>
              <a:t>c</a:t>
            </a:r>
            <a:r>
              <a:rPr lang="en-US" sz="2000" dirty="0">
                <a:solidFill>
                  <a:srgbClr val="000000"/>
                </a:solidFill>
              </a:rPr>
              <a:t>, </a:t>
            </a:r>
            <a:r>
              <a:rPr lang="en-US" sz="2000" i="1" dirty="0">
                <a:solidFill>
                  <a:srgbClr val="000000"/>
                </a:solidFill>
              </a:rPr>
              <a:t>d</a:t>
            </a:r>
            <a:r>
              <a:rPr lang="en-US" sz="2000" dirty="0">
                <a:solidFill>
                  <a:srgbClr val="000000"/>
                </a:solidFill>
              </a:rPr>
              <a:t> matrix is simple because the determinant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3267436" y="4892201"/>
                <a:ext cx="2840521" cy="40011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𝑎</m:t>
                    </m:r>
                    <m:r>
                      <a:rPr lang="en-US" sz="2000" i="1" smtClean="0">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𝑢</m:t>
                        </m:r>
                      </m:e>
                    </m:d>
                  </m:oMath>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267436" y="4892201"/>
                <a:ext cx="2840521" cy="400110"/>
              </a:xfrm>
              <a:prstGeom prst="rect">
                <a:avLst/>
              </a:prstGeom>
              <a:blipFill>
                <a:blip r:embed="rId4"/>
                <a:stretch>
                  <a:fillRect l="-1073" b="-16923"/>
                </a:stretch>
              </a:blipFill>
            </p:spPr>
            <p:txBody>
              <a:bodyPr/>
              <a:lstStyle/>
              <a:p>
                <a:r>
                  <a:rPr lang="en-US">
                    <a:noFill/>
                  </a:rPr>
                  <a:t> </a:t>
                </a:r>
              </a:p>
            </p:txBody>
          </p:sp>
        </mc:Fallback>
      </mc:AlternateContent>
      <p:sp>
        <p:nvSpPr>
          <p:cNvPr id="14" name="TextBox 13"/>
          <p:cNvSpPr txBox="1"/>
          <p:nvPr/>
        </p:nvSpPr>
        <p:spPr>
          <a:xfrm>
            <a:off x="7676315" y="4733059"/>
            <a:ext cx="559769" cy="369332"/>
          </a:xfrm>
          <a:prstGeom prst="rect">
            <a:avLst/>
          </a:prstGeom>
          <a:noFill/>
        </p:spPr>
        <p:txBody>
          <a:bodyPr wrap="none" rtlCol="0">
            <a:spAutoFit/>
          </a:bodyPr>
          <a:lstStyle/>
          <a:p>
            <a:r>
              <a:rPr lang="en-US" dirty="0"/>
              <a:t>(21)</a:t>
            </a:r>
          </a:p>
        </p:txBody>
      </p:sp>
      <p:sp>
        <p:nvSpPr>
          <p:cNvPr id="15" name="Rectangle 14"/>
          <p:cNvSpPr/>
          <p:nvPr/>
        </p:nvSpPr>
        <p:spPr>
          <a:xfrm>
            <a:off x="105103" y="5649289"/>
            <a:ext cx="9027267" cy="307777"/>
          </a:xfrm>
          <a:prstGeom prst="rect">
            <a:avLst/>
          </a:prstGeom>
        </p:spPr>
        <p:txBody>
          <a:bodyPr wrap="square">
            <a:spAutoFit/>
          </a:bodyPr>
          <a:lstStyle/>
          <a:p>
            <a:r>
              <a:rPr lang="en-US" sz="1400" dirty="0">
                <a:solidFill>
                  <a:srgbClr val="000000"/>
                </a:solidFill>
              </a:rPr>
              <a:t>[1] Glover, J.D. and </a:t>
            </a:r>
            <a:r>
              <a:rPr lang="en-US" sz="1400" dirty="0" err="1">
                <a:solidFill>
                  <a:srgbClr val="000000"/>
                </a:solidFill>
              </a:rPr>
              <a:t>Sarma</a:t>
            </a:r>
            <a:r>
              <a:rPr lang="en-US" sz="1400" dirty="0">
                <a:solidFill>
                  <a:srgbClr val="000000"/>
                </a:solidFill>
              </a:rPr>
              <a:t>, M., </a:t>
            </a:r>
            <a:r>
              <a:rPr lang="en-US" sz="1400" i="1" dirty="0">
                <a:solidFill>
                  <a:srgbClr val="000000"/>
                </a:solidFill>
              </a:rPr>
              <a:t>Power System Analysis and Design</a:t>
            </a:r>
            <a:r>
              <a:rPr lang="en-US" sz="1400" dirty="0">
                <a:solidFill>
                  <a:srgbClr val="000000"/>
                </a:solidFill>
              </a:rPr>
              <a:t>, 2nd </a:t>
            </a:r>
            <a:r>
              <a:rPr lang="en-US" sz="1400" dirty="0" err="1">
                <a:solidFill>
                  <a:srgbClr val="000000"/>
                </a:solidFill>
              </a:rPr>
              <a:t>edn</a:t>
            </a:r>
            <a:r>
              <a:rPr lang="en-US" sz="1400" dirty="0">
                <a:solidFill>
                  <a:srgbClr val="000000"/>
                </a:solidFill>
              </a:rPr>
              <a:t>., PWS Publishing Co., Boston, MA, 1995.</a:t>
            </a:r>
            <a:endParaRPr lang="en-US" sz="1400" dirty="0">
              <a:solidFill>
                <a:srgbClr val="000000"/>
              </a:solidFill>
              <a:effectLst/>
            </a:endParaRPr>
          </a:p>
        </p:txBody>
      </p:sp>
    </p:spTree>
    <p:extLst>
      <p:ext uri="{BB962C8B-B14F-4D97-AF65-F5344CB8AC3E}">
        <p14:creationId xmlns:p14="http://schemas.microsoft.com/office/powerpoint/2010/main" val="130294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A0F3-F4BB-D181-A819-E445BA9ED0F2}"/>
              </a:ext>
            </a:extLst>
          </p:cNvPr>
          <p:cNvSpPr>
            <a:spLocks noGrp="1"/>
          </p:cNvSpPr>
          <p:nvPr>
            <p:ph type="title"/>
          </p:nvPr>
        </p:nvSpPr>
        <p:spPr/>
        <p:txBody>
          <a:bodyPr/>
          <a:lstStyle/>
          <a:p>
            <a:r>
              <a:rPr lang="en-US" dirty="0"/>
              <a:t>Models for Power Flow</a:t>
            </a:r>
          </a:p>
        </p:txBody>
      </p:sp>
      <p:sp>
        <p:nvSpPr>
          <p:cNvPr id="3" name="Content Placeholder 2">
            <a:extLst>
              <a:ext uri="{FF2B5EF4-FFF2-40B4-BE49-F238E27FC236}">
                <a16:creationId xmlns:a16="http://schemas.microsoft.com/office/drawing/2014/main" id="{A4665F52-DF4B-9483-725B-C5C2AD0E0873}"/>
              </a:ext>
            </a:extLst>
          </p:cNvPr>
          <p:cNvSpPr>
            <a:spLocks noGrp="1"/>
          </p:cNvSpPr>
          <p:nvPr>
            <p:ph idx="1"/>
          </p:nvPr>
        </p:nvSpPr>
        <p:spPr/>
        <p:txBody>
          <a:bodyPr/>
          <a:lstStyle/>
          <a:p>
            <a:pPr marL="57147" indent="0" algn="just">
              <a:buNone/>
            </a:pPr>
            <a:r>
              <a:rPr lang="en-US" sz="2000" dirty="0">
                <a:solidFill>
                  <a:srgbClr val="000000"/>
                </a:solidFill>
              </a:rPr>
              <a:t>Because a distribution feeder is radial, iterative techniques commonly used in transmission network power-flow studies are not used because of poor convergence characteristics [</a:t>
            </a:r>
            <a:r>
              <a:rPr lang="en-US" sz="2000" dirty="0">
                <a:solidFill>
                  <a:srgbClr val="000000"/>
                </a:solidFill>
                <a:hlinkClick r:id="rId2"/>
              </a:rPr>
              <a:t>1</a:t>
            </a:r>
            <a:r>
              <a:rPr lang="en-US" sz="2000" dirty="0">
                <a:solidFill>
                  <a:srgbClr val="000000"/>
                </a:solidFill>
              </a:rPr>
              <a:t>]. Instead, an iterative technique specifically designed for a radial system is used.</a:t>
            </a:r>
          </a:p>
          <a:p>
            <a:pPr marL="57147" indent="0" algn="just">
              <a:buNone/>
            </a:pPr>
            <a:endParaRPr lang="en-US" sz="2000" kern="1200" dirty="0">
              <a:solidFill>
                <a:srgbClr val="000000"/>
              </a:solidFill>
              <a:latin typeface="Times" panose="02020603050405020304" pitchFamily="18" charset="0"/>
              <a:ea typeface="+mn-ea"/>
              <a:cs typeface="Times" panose="02020603050405020304" pitchFamily="18" charset="0"/>
            </a:endParaRPr>
          </a:p>
          <a:p>
            <a:pPr marL="57147" indent="0" algn="just">
              <a:buNone/>
            </a:pPr>
            <a:r>
              <a:rPr lang="en-US" sz="2000" kern="1200" dirty="0">
                <a:solidFill>
                  <a:srgbClr val="000000"/>
                </a:solidFill>
                <a:latin typeface="Times" panose="02020603050405020304" pitchFamily="18" charset="0"/>
                <a:cs typeface="Times" panose="02020603050405020304" pitchFamily="18" charset="0"/>
              </a:rPr>
              <a:t>Methods to carry </a:t>
            </a:r>
            <a:r>
              <a:rPr lang="en-US" sz="2000" kern="1200">
                <a:solidFill>
                  <a:srgbClr val="000000"/>
                </a:solidFill>
                <a:latin typeface="Times" panose="02020603050405020304" pitchFamily="18" charset="0"/>
                <a:cs typeface="Times" panose="02020603050405020304" pitchFamily="18" charset="0"/>
              </a:rPr>
              <a:t>out power </a:t>
            </a:r>
            <a:r>
              <a:rPr lang="en-US" sz="2000" kern="1200" dirty="0">
                <a:solidFill>
                  <a:srgbClr val="000000"/>
                </a:solidFill>
                <a:latin typeface="Times" panose="02020603050405020304" pitchFamily="18" charset="0"/>
                <a:cs typeface="Times" panose="02020603050405020304" pitchFamily="18" charset="0"/>
              </a:rPr>
              <a:t>f</a:t>
            </a:r>
            <a:r>
              <a:rPr lang="en-US" sz="2000" kern="1200">
                <a:solidFill>
                  <a:srgbClr val="000000"/>
                </a:solidFill>
                <a:latin typeface="Times" panose="02020603050405020304" pitchFamily="18" charset="0"/>
                <a:cs typeface="Times" panose="02020603050405020304" pitchFamily="18" charset="0"/>
              </a:rPr>
              <a:t>low in distribution </a:t>
            </a:r>
            <a:r>
              <a:rPr lang="en-US" sz="2000" kern="1200" dirty="0">
                <a:solidFill>
                  <a:srgbClr val="000000"/>
                </a:solidFill>
                <a:latin typeface="Times" panose="02020603050405020304" pitchFamily="18" charset="0"/>
                <a:cs typeface="Times" panose="02020603050405020304" pitchFamily="18" charset="0"/>
              </a:rPr>
              <a:t>s</a:t>
            </a:r>
            <a:r>
              <a:rPr lang="en-US" sz="2000" kern="1200">
                <a:solidFill>
                  <a:srgbClr val="000000"/>
                </a:solidFill>
                <a:latin typeface="Times" panose="02020603050405020304" pitchFamily="18" charset="0"/>
                <a:cs typeface="Times" panose="02020603050405020304" pitchFamily="18" charset="0"/>
              </a:rPr>
              <a:t>ystems </a:t>
            </a:r>
            <a:r>
              <a:rPr lang="en-US" sz="2000" kern="1200" dirty="0">
                <a:solidFill>
                  <a:srgbClr val="000000"/>
                </a:solidFill>
                <a:latin typeface="Times" panose="02020603050405020304" pitchFamily="18" charset="0"/>
                <a:cs typeface="Times" panose="02020603050405020304" pitchFamily="18" charset="0"/>
              </a:rPr>
              <a:t>can be classified into two categories:</a:t>
            </a:r>
          </a:p>
          <a:p>
            <a:pPr marL="57147" indent="0" algn="just">
              <a:buNone/>
            </a:pPr>
            <a:endParaRPr lang="en-US" sz="2000" kern="1200" dirty="0">
              <a:solidFill>
                <a:srgbClr val="000000"/>
              </a:solidFill>
              <a:latin typeface="Times" panose="02020603050405020304" pitchFamily="18" charset="0"/>
              <a:ea typeface="+mn-ea"/>
              <a:cs typeface="Times" panose="02020603050405020304" pitchFamily="18" charset="0"/>
            </a:endParaRPr>
          </a:p>
          <a:p>
            <a:pPr lvl="1" algn="just"/>
            <a:r>
              <a:rPr lang="en-US" sz="2000" kern="1200" dirty="0">
                <a:solidFill>
                  <a:srgbClr val="000000"/>
                </a:solidFill>
                <a:latin typeface="Times" panose="02020603050405020304" pitchFamily="18" charset="0"/>
                <a:ea typeface="+mn-ea"/>
                <a:cs typeface="Times" panose="02020603050405020304" pitchFamily="18" charset="0"/>
              </a:rPr>
              <a:t>Bus Injection Model</a:t>
            </a:r>
          </a:p>
          <a:p>
            <a:pPr lvl="1" algn="just"/>
            <a:r>
              <a:rPr lang="en-US" sz="2000" kern="1200" dirty="0">
                <a:solidFill>
                  <a:srgbClr val="000000"/>
                </a:solidFill>
                <a:latin typeface="Times" panose="02020603050405020304" pitchFamily="18" charset="0"/>
                <a:ea typeface="+mn-ea"/>
                <a:cs typeface="Times" panose="02020603050405020304" pitchFamily="18" charset="0"/>
              </a:rPr>
              <a:t>Branch – Flow Model (Forward – Backward Sweep Method)</a:t>
            </a:r>
          </a:p>
        </p:txBody>
      </p:sp>
      <p:sp>
        <p:nvSpPr>
          <p:cNvPr id="4" name="Footer Placeholder 3">
            <a:extLst>
              <a:ext uri="{FF2B5EF4-FFF2-40B4-BE49-F238E27FC236}">
                <a16:creationId xmlns:a16="http://schemas.microsoft.com/office/drawing/2014/main" id="{08FEDEC6-5DBE-BD79-81B3-2893192680D2}"/>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631CB0E7-A4DD-AACD-07F0-B0D4F074EDBC}"/>
              </a:ext>
            </a:extLst>
          </p:cNvPr>
          <p:cNvSpPr>
            <a:spLocks noGrp="1"/>
          </p:cNvSpPr>
          <p:nvPr>
            <p:ph type="sldNum" sz="quarter" idx="12"/>
          </p:nvPr>
        </p:nvSpPr>
        <p:spPr/>
        <p:txBody>
          <a:bodyPr/>
          <a:lstStyle/>
          <a:p>
            <a:fld id="{98783A6C-F2E5-470E-8F07-6DF2D28172F3}" type="slidenum">
              <a:rPr lang="en-US" smtClean="0"/>
              <a:t>4</a:t>
            </a:fld>
            <a:endParaRPr lang="en-US"/>
          </a:p>
        </p:txBody>
      </p:sp>
    </p:spTree>
    <p:extLst>
      <p:ext uri="{BB962C8B-B14F-4D97-AF65-F5344CB8AC3E}">
        <p14:creationId xmlns:p14="http://schemas.microsoft.com/office/powerpoint/2010/main" val="3721339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81200" y="1066800"/>
                <a:ext cx="4357347" cy="664990"/>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sSup>
                      <m:sSupPr>
                        <m:ctrlPr>
                          <a:rPr lang="en-US" sz="2000" i="1" dirty="0" smtClean="0">
                            <a:latin typeface="Cambria Math" panose="02040503050406030204" pitchFamily="18" charset="0"/>
                          </a:rPr>
                        </m:ctrlPr>
                      </m:sSupPr>
                      <m:e>
                        <m:d>
                          <m:dPr>
                            <m:begChr m:val="["/>
                            <m:endChr m:val="]"/>
                            <m:ctrlPr>
                              <a:rPr lang="en-US" sz="2000" i="1" dirty="0" smtClean="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mr>
                            </m:m>
                          </m:e>
                        </m:d>
                      </m:e>
                      <m:sup>
                        <m:r>
                          <a:rPr lang="en-US" sz="2000" b="0" i="1" dirty="0" smtClean="0">
                            <a:latin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81200" y="1066800"/>
                <a:ext cx="4357347" cy="664990"/>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7342713" y="1208590"/>
            <a:ext cx="559769" cy="369332"/>
          </a:xfrm>
          <a:prstGeom prst="rect">
            <a:avLst/>
          </a:prstGeom>
          <a:noFill/>
        </p:spPr>
        <p:txBody>
          <a:bodyPr wrap="none" rtlCol="0">
            <a:spAutoFit/>
          </a:bodyPr>
          <a:lstStyle/>
          <a:p>
            <a:r>
              <a:rPr lang="en-US" dirty="0"/>
              <a:t>(20)</a:t>
            </a:r>
          </a:p>
        </p:txBody>
      </p:sp>
      <mc:AlternateContent xmlns:mc="http://schemas.openxmlformats.org/markup-compatibility/2006" xmlns:a14="http://schemas.microsoft.com/office/drawing/2010/main">
        <mc:Choice Requires="a14">
          <p:sp>
            <p:nvSpPr>
              <p:cNvPr id="9" name="Rectangle 8"/>
              <p:cNvSpPr/>
              <p:nvPr/>
            </p:nvSpPr>
            <p:spPr>
              <a:xfrm>
                <a:off x="2735317" y="1883519"/>
                <a:ext cx="2840521" cy="400110"/>
              </a:xfrm>
              <a:prstGeom prst="rect">
                <a:avLst/>
              </a:prstGeom>
            </p:spPr>
            <p:txBody>
              <a:bodyPr wrap="none">
                <a:spAutoFit/>
              </a:bodyPr>
              <a:lstStyle/>
              <a:p>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𝑎</m:t>
                    </m:r>
                    <m:r>
                      <a:rPr lang="en-US" sz="2000" i="1" smtClean="0">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a:rPr lang="en-US" sz="2000" b="0" i="0"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𝑢</m:t>
                        </m:r>
                      </m:e>
                    </m:d>
                  </m:oMath>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35317" y="1883519"/>
                <a:ext cx="2840521" cy="400110"/>
              </a:xfrm>
              <a:prstGeom prst="rect">
                <a:avLst/>
              </a:prstGeom>
              <a:blipFill>
                <a:blip r:embed="rId3"/>
                <a:stretch>
                  <a:fillRect l="-1073" b="-15152"/>
                </a:stretch>
              </a:blipFill>
            </p:spPr>
            <p:txBody>
              <a:bodyPr/>
              <a:lstStyle/>
              <a:p>
                <a:r>
                  <a:rPr lang="en-US">
                    <a:noFill/>
                  </a:rPr>
                  <a:t> </a:t>
                </a:r>
              </a:p>
            </p:txBody>
          </p:sp>
        </mc:Fallback>
      </mc:AlternateContent>
      <p:sp>
        <p:nvSpPr>
          <p:cNvPr id="10" name="TextBox 9"/>
          <p:cNvSpPr txBox="1"/>
          <p:nvPr/>
        </p:nvSpPr>
        <p:spPr>
          <a:xfrm>
            <a:off x="7340115" y="1883519"/>
            <a:ext cx="559769" cy="369332"/>
          </a:xfrm>
          <a:prstGeom prst="rect">
            <a:avLst/>
          </a:prstGeom>
          <a:noFill/>
        </p:spPr>
        <p:txBody>
          <a:bodyPr wrap="none" rtlCol="0">
            <a:spAutoFit/>
          </a:bodyPr>
          <a:lstStyle/>
          <a:p>
            <a:r>
              <a:rPr lang="en-US" dirty="0"/>
              <a:t>(21)</a:t>
            </a:r>
          </a:p>
        </p:txBody>
      </p:sp>
      <p:sp>
        <p:nvSpPr>
          <p:cNvPr id="11" name="Rectangle 10"/>
          <p:cNvSpPr/>
          <p:nvPr/>
        </p:nvSpPr>
        <p:spPr>
          <a:xfrm>
            <a:off x="152400" y="2286744"/>
            <a:ext cx="8915400" cy="400110"/>
          </a:xfrm>
          <a:prstGeom prst="rect">
            <a:avLst/>
          </a:prstGeom>
        </p:spPr>
        <p:txBody>
          <a:bodyPr wrap="square">
            <a:spAutoFit/>
          </a:bodyPr>
          <a:lstStyle/>
          <a:p>
            <a:r>
              <a:rPr lang="en-US" sz="2000" dirty="0">
                <a:solidFill>
                  <a:srgbClr val="000000"/>
                </a:solidFill>
              </a:rPr>
              <a:t>Using the relationship of Equation (21), Equation (20)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119156" y="2892532"/>
                <a:ext cx="4450257" cy="612668"/>
              </a:xfrm>
              <a:prstGeom prst="rect">
                <a:avLst/>
              </a:prstGeom>
              <a:noFill/>
            </p:spPr>
            <p:txBody>
              <a:bodyPr wrap="none" lIns="0" tIns="0" rIns="0" bIns="0" rtlCol="0">
                <a:spAutoFit/>
              </a:bodyPr>
              <a:lstStyle/>
              <a:p>
                <a14:m>
                  <m:oMath xmlns:m="http://schemas.openxmlformats.org/officeDocument/2006/math">
                    <m:d>
                      <m:dPr>
                        <m:begChr m:val="["/>
                        <m:endChr m:val="]"/>
                        <m:ctrlPr>
                          <a:rPr lang="en-US" sz="2000" i="1" dirty="0" smtClean="0">
                            <a:latin typeface="Cambria Math" panose="02040503050406030204" pitchFamily="18" charset="0"/>
                          </a:rPr>
                        </m:ctrlPr>
                      </m:dPr>
                      <m:e>
                        <m:eqArr>
                          <m:eqArrPr>
                            <m:ctrlPr>
                              <a:rPr lang="en-US" sz="2000" i="1" dirty="0" smtClean="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e>
                        </m:eqArr>
                      </m:e>
                    </m:d>
                  </m:oMath>
                </a14:m>
                <a:r>
                  <a:rPr lang="en-US" sz="2000" dirty="0"/>
                  <a:t>=</a:t>
                </a:r>
                <a14:m>
                  <m:oMath xmlns:m="http://schemas.openxmlformats.org/officeDocument/2006/math">
                    <m:d>
                      <m:dPr>
                        <m:begChr m:val="["/>
                        <m:endChr m:val="]"/>
                        <m:ctrlPr>
                          <a:rPr lang="en-US" sz="2000" i="1" dirty="0">
                            <a:latin typeface="Cambria Math" panose="02040503050406030204" pitchFamily="18" charset="0"/>
                          </a:rPr>
                        </m:ctrlPr>
                      </m:dPr>
                      <m:e>
                        <m:m>
                          <m:mPr>
                            <m:mcs>
                              <m:mc>
                                <m:mcPr>
                                  <m:count m:val="2"/>
                                  <m:mcJc m:val="center"/>
                                </m:mcPr>
                              </m:mc>
                            </m:mcs>
                            <m:ctrlPr>
                              <a:rPr lang="en-US" sz="2000" i="1" dirty="0">
                                <a:latin typeface="Cambria Math" panose="02040503050406030204" pitchFamily="18" charset="0"/>
                              </a:rPr>
                            </m:ctrlPr>
                          </m:mPr>
                          <m:m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e>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r>
                                <a:rPr lang="en-US" sz="2000" i="1">
                                  <a:latin typeface="Cambria Math" panose="02040503050406030204" pitchFamily="18" charset="0"/>
                                  <a:ea typeface="Cambria Math" panose="02040503050406030204" pitchFamily="18" charset="0"/>
                                </a:rPr>
                                <m:t>]</m:t>
                              </m:r>
                            </m:e>
                          </m:mr>
                          <m:mr>
                            <m:e>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mr>
                        </m:m>
                      </m:e>
                    </m:d>
                    <m:r>
                      <a:rPr lang="en-US" sz="2000" i="1">
                        <a:latin typeface="Cambria Math" panose="02040503050406030204" pitchFamily="18" charset="0"/>
                        <a:ea typeface="Cambria Math" panose="02040503050406030204" pitchFamily="18" charset="0"/>
                      </a:rPr>
                      <m:t>∙</m:t>
                    </m:r>
                    <m:d>
                      <m:dPr>
                        <m:begChr m:val="["/>
                        <m:endChr m:val="]"/>
                        <m:ctrlPr>
                          <a:rPr lang="en-US" sz="2000" i="1" dirty="0">
                            <a:latin typeface="Cambria Math" panose="02040503050406030204" pitchFamily="18" charset="0"/>
                          </a:rPr>
                        </m:ctrlPr>
                      </m:dPr>
                      <m:e>
                        <m:eqArr>
                          <m:eqArrPr>
                            <m:ctrlPr>
                              <a:rPr lang="en-US" sz="2000" i="1" dirty="0">
                                <a:latin typeface="Cambria Math" panose="02040503050406030204" pitchFamily="18" charset="0"/>
                              </a:rPr>
                            </m:ctrlPr>
                          </m:eqArr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e>
                        </m:eqArr>
                      </m:e>
                    </m:d>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19156" y="2892532"/>
                <a:ext cx="4450257" cy="612668"/>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7369298" y="2983468"/>
            <a:ext cx="559769" cy="369332"/>
          </a:xfrm>
          <a:prstGeom prst="rect">
            <a:avLst/>
          </a:prstGeom>
          <a:noFill/>
        </p:spPr>
        <p:txBody>
          <a:bodyPr wrap="none" rtlCol="0">
            <a:spAutoFit/>
          </a:bodyPr>
          <a:lstStyle/>
          <a:p>
            <a:r>
              <a:rPr lang="en-US" dirty="0"/>
              <a:t>(22)</a:t>
            </a:r>
          </a:p>
        </p:txBody>
      </p:sp>
      <p:sp>
        <p:nvSpPr>
          <p:cNvPr id="14" name="Rectangle 13"/>
          <p:cNvSpPr/>
          <p:nvPr/>
        </p:nvSpPr>
        <p:spPr>
          <a:xfrm>
            <a:off x="190500" y="3711714"/>
            <a:ext cx="8877300" cy="707886"/>
          </a:xfrm>
          <a:prstGeom prst="rect">
            <a:avLst/>
          </a:prstGeom>
        </p:spPr>
        <p:txBody>
          <a:bodyPr wrap="square">
            <a:spAutoFit/>
          </a:bodyPr>
          <a:lstStyle/>
          <a:p>
            <a:r>
              <a:rPr lang="en-US" sz="2000" dirty="0">
                <a:solidFill>
                  <a:srgbClr val="000000"/>
                </a:solidFill>
              </a:rPr>
              <a:t>Since the matrix [</a:t>
            </a:r>
            <a:r>
              <a:rPr lang="en-US" sz="2000" i="1" dirty="0">
                <a:solidFill>
                  <a:srgbClr val="000000"/>
                </a:solidFill>
              </a:rPr>
              <a:t>a</a:t>
            </a:r>
            <a:r>
              <a:rPr lang="en-US" sz="2000" dirty="0">
                <a:solidFill>
                  <a:srgbClr val="000000"/>
                </a:solidFill>
              </a:rPr>
              <a:t>] is equal to the matrix [</a:t>
            </a:r>
            <a:r>
              <a:rPr lang="en-US" sz="2000" i="1" dirty="0">
                <a:solidFill>
                  <a:srgbClr val="000000"/>
                </a:solidFill>
              </a:rPr>
              <a:t>d</a:t>
            </a:r>
            <a:r>
              <a:rPr lang="en-US" sz="2000" dirty="0">
                <a:solidFill>
                  <a:srgbClr val="000000"/>
                </a:solidFill>
              </a:rPr>
              <a:t>], Equation (22) in expanded form becomes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1974715" y="4403255"/>
                <a:ext cx="4925387"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0"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𝑎</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0" smtClean="0">
                        <a:latin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𝑏</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5" name="Rectangle 14"/>
              <p:cNvSpPr>
                <a:spLocks noRot="1" noChangeAspect="1" noMove="1" noResize="1" noEditPoints="1" noAdjustHandles="1" noChangeArrowheads="1" noChangeShapeType="1" noTextEdit="1"/>
              </p:cNvSpPr>
              <p:nvPr/>
            </p:nvSpPr>
            <p:spPr>
              <a:xfrm>
                <a:off x="1974715" y="4403255"/>
                <a:ext cx="4925387" cy="400110"/>
              </a:xfrm>
              <a:prstGeom prst="rect">
                <a:avLst/>
              </a:prstGeom>
              <a:blipFill>
                <a:blip r:embed="rId5"/>
                <a:stretch>
                  <a:fillRect b="-3030"/>
                </a:stretch>
              </a:blipFill>
            </p:spPr>
            <p:txBody>
              <a:bodyPr/>
              <a:lstStyle/>
              <a:p>
                <a:r>
                  <a:rPr lang="en-US">
                    <a:noFill/>
                  </a:rPr>
                  <a:t> </a:t>
                </a:r>
              </a:p>
            </p:txBody>
          </p:sp>
        </mc:Fallback>
      </mc:AlternateContent>
      <p:sp>
        <p:nvSpPr>
          <p:cNvPr id="16" name="TextBox 15"/>
          <p:cNvSpPr txBox="1"/>
          <p:nvPr/>
        </p:nvSpPr>
        <p:spPr>
          <a:xfrm>
            <a:off x="7383889" y="4346034"/>
            <a:ext cx="559769" cy="369332"/>
          </a:xfrm>
          <a:prstGeom prst="rect">
            <a:avLst/>
          </a:prstGeom>
          <a:noFill/>
        </p:spPr>
        <p:txBody>
          <a:bodyPr wrap="none" rtlCol="0">
            <a:spAutoFit/>
          </a:bodyPr>
          <a:lstStyle/>
          <a:p>
            <a:r>
              <a:rPr lang="en-US" dirty="0"/>
              <a:t>(23)</a:t>
            </a:r>
          </a:p>
        </p:txBody>
      </p:sp>
      <mc:AlternateContent xmlns:mc="http://schemas.openxmlformats.org/markup-compatibility/2006" xmlns:a14="http://schemas.microsoft.com/office/drawing/2010/main">
        <mc:Choice Requires="a14">
          <p:sp>
            <p:nvSpPr>
              <p:cNvPr id="17" name="Rectangle 16"/>
              <p:cNvSpPr/>
              <p:nvPr/>
            </p:nvSpPr>
            <p:spPr>
              <a:xfrm>
                <a:off x="2119156" y="5079805"/>
                <a:ext cx="4741106" cy="400110"/>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r>
                      <a:rPr lang="en-US" sz="2000" b="0" i="0"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𝑐</m:t>
                        </m:r>
                      </m:e>
                    </m:d>
                  </m:oMath>
                </a14:m>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0" smtClean="0">
                        <a:latin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𝑑</m:t>
                        </m:r>
                      </m:e>
                    </m:d>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2119156" y="5079805"/>
                <a:ext cx="4741106" cy="400110"/>
              </a:xfrm>
              <a:prstGeom prst="rect">
                <a:avLst/>
              </a:prstGeom>
              <a:blipFill>
                <a:blip r:embed="rId6"/>
                <a:stretch>
                  <a:fillRect b="-3030"/>
                </a:stretch>
              </a:blipFill>
            </p:spPr>
            <p:txBody>
              <a:bodyPr/>
              <a:lstStyle/>
              <a:p>
                <a:r>
                  <a:rPr lang="en-US">
                    <a:noFill/>
                  </a:rPr>
                  <a:t> </a:t>
                </a:r>
              </a:p>
            </p:txBody>
          </p:sp>
        </mc:Fallback>
      </mc:AlternateContent>
      <p:sp>
        <p:nvSpPr>
          <p:cNvPr id="18" name="TextBox 17"/>
          <p:cNvSpPr txBox="1"/>
          <p:nvPr/>
        </p:nvSpPr>
        <p:spPr>
          <a:xfrm>
            <a:off x="7390374" y="5020959"/>
            <a:ext cx="559769" cy="369332"/>
          </a:xfrm>
          <a:prstGeom prst="rect">
            <a:avLst/>
          </a:prstGeom>
          <a:noFill/>
        </p:spPr>
        <p:txBody>
          <a:bodyPr wrap="none" rtlCol="0">
            <a:spAutoFit/>
          </a:bodyPr>
          <a:lstStyle/>
          <a:p>
            <a:r>
              <a:rPr lang="en-US" dirty="0"/>
              <a:t>(24)</a:t>
            </a:r>
          </a:p>
        </p:txBody>
      </p:sp>
    </p:spTree>
    <p:extLst>
      <p:ext uri="{BB962C8B-B14F-4D97-AF65-F5344CB8AC3E}">
        <p14:creationId xmlns:p14="http://schemas.microsoft.com/office/powerpoint/2010/main" val="2177621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1924880" y="1094472"/>
                <a:ext cx="453803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924880" y="1094472"/>
                <a:ext cx="4538037" cy="307777"/>
              </a:xfrm>
              <a:prstGeom prst="rect">
                <a:avLst/>
              </a:prstGeom>
              <a:blipFill>
                <a:blip r:embed="rId2"/>
                <a:stretch>
                  <a:fillRect t="-26000" b="-50000"/>
                </a:stretch>
              </a:blipFill>
            </p:spPr>
            <p:txBody>
              <a:bodyPr/>
              <a:lstStyle/>
              <a:p>
                <a:r>
                  <a:rPr lang="en-US">
                    <a:noFill/>
                  </a:rPr>
                  <a:t> </a:t>
                </a:r>
              </a:p>
            </p:txBody>
          </p:sp>
        </mc:Fallback>
      </mc:AlternateContent>
      <p:sp>
        <p:nvSpPr>
          <p:cNvPr id="8" name="TextBox 7"/>
          <p:cNvSpPr txBox="1"/>
          <p:nvPr/>
        </p:nvSpPr>
        <p:spPr>
          <a:xfrm>
            <a:off x="7785229" y="990600"/>
            <a:ext cx="442750" cy="369332"/>
          </a:xfrm>
          <a:prstGeom prst="rect">
            <a:avLst/>
          </a:prstGeom>
          <a:noFill/>
        </p:spPr>
        <p:txBody>
          <a:bodyPr wrap="none" rtlCol="0">
            <a:spAutoFit/>
          </a:bodyPr>
          <a:lstStyle/>
          <a:p>
            <a:r>
              <a:rPr lang="en-US" dirty="0"/>
              <a:t>(8)</a:t>
            </a:r>
          </a:p>
        </p:txBody>
      </p:sp>
      <p:sp>
        <p:nvSpPr>
          <p:cNvPr id="9" name="Rectangle 8"/>
          <p:cNvSpPr/>
          <p:nvPr/>
        </p:nvSpPr>
        <p:spPr>
          <a:xfrm>
            <a:off x="270584" y="1447800"/>
            <a:ext cx="8836127" cy="1323439"/>
          </a:xfrm>
          <a:prstGeom prst="rect">
            <a:avLst/>
          </a:prstGeom>
        </p:spPr>
        <p:txBody>
          <a:bodyPr wrap="square">
            <a:spAutoFit/>
          </a:bodyPr>
          <a:lstStyle/>
          <a:p>
            <a:r>
              <a:rPr lang="en-US" sz="2000" dirty="0">
                <a:solidFill>
                  <a:srgbClr val="000000"/>
                </a:solidFill>
              </a:rPr>
              <a:t>Sometimes it is necessary to compute the voltages at node </a:t>
            </a:r>
            <a:r>
              <a:rPr lang="en-US" sz="2000" b="1" i="1" dirty="0">
                <a:solidFill>
                  <a:srgbClr val="000000"/>
                </a:solidFill>
              </a:rPr>
              <a:t>m</a:t>
            </a:r>
            <a:r>
              <a:rPr lang="en-US" sz="2000" dirty="0">
                <a:solidFill>
                  <a:srgbClr val="000000"/>
                </a:solidFill>
              </a:rPr>
              <a:t> as a function of the voltages at node </a:t>
            </a:r>
            <a:r>
              <a:rPr lang="en-US" sz="2000" b="1" i="1" dirty="0">
                <a:solidFill>
                  <a:srgbClr val="000000"/>
                </a:solidFill>
              </a:rPr>
              <a:t>n</a:t>
            </a:r>
            <a:r>
              <a:rPr lang="en-US" sz="2000" dirty="0">
                <a:solidFill>
                  <a:srgbClr val="000000"/>
                </a:solidFill>
              </a:rPr>
              <a:t> and the currents entering node </a:t>
            </a:r>
            <a:r>
              <a:rPr lang="en-US" sz="2000" b="1" i="1" dirty="0">
                <a:solidFill>
                  <a:srgbClr val="000000"/>
                </a:solidFill>
              </a:rPr>
              <a:t>m</a:t>
            </a:r>
            <a:r>
              <a:rPr lang="en-US" sz="2000" dirty="0">
                <a:solidFill>
                  <a:srgbClr val="000000"/>
                </a:solidFill>
              </a:rPr>
              <a:t>. </a:t>
            </a:r>
            <a:r>
              <a:rPr lang="en-US" sz="2000" dirty="0">
                <a:solidFill>
                  <a:srgbClr val="FF0000"/>
                </a:solidFill>
              </a:rPr>
              <a:t>This is useful in the ladder iterative technique, i.e., the forward sweep equation.</a:t>
            </a:r>
          </a:p>
          <a:p>
            <a:r>
              <a:rPr lang="en-US" sz="2000" dirty="0">
                <a:solidFill>
                  <a:srgbClr val="000000"/>
                </a:solidFill>
              </a:rPr>
              <a:t>Solving Equation (8) for the bus </a:t>
            </a:r>
            <a:r>
              <a:rPr lang="en-US" sz="2000" i="1" dirty="0">
                <a:solidFill>
                  <a:srgbClr val="000000"/>
                </a:solidFill>
              </a:rPr>
              <a:t>m</a:t>
            </a:r>
            <a:r>
              <a:rPr lang="en-US" sz="2000" dirty="0">
                <a:solidFill>
                  <a:srgbClr val="000000"/>
                </a:solidFill>
              </a:rPr>
              <a:t> voltages gives</a:t>
            </a:r>
          </a:p>
        </p:txBody>
      </p:sp>
      <mc:AlternateContent xmlns:mc="http://schemas.openxmlformats.org/markup-compatibility/2006" xmlns:a14="http://schemas.microsoft.com/office/drawing/2010/main">
        <mc:Choice Requires="a14">
          <p:sp>
            <p:nvSpPr>
              <p:cNvPr id="10" name="TextBox 9"/>
              <p:cNvSpPr txBox="1"/>
              <p:nvPr/>
            </p:nvSpPr>
            <p:spPr>
              <a:xfrm>
                <a:off x="1924880" y="2817899"/>
                <a:ext cx="4997587"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𝑚</m:t>
                        </m:r>
                      </m:sub>
                    </m:sSub>
                  </m:oMath>
                </a14:m>
                <a:r>
                  <a:rPr lang="en-US" sz="2000" dirty="0"/>
                  <a:t>=</a:t>
                </a:r>
                <a14:m>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−1</m:t>
                        </m:r>
                      </m:sup>
                    </m:sSup>
                    <m:r>
                      <a:rPr lang="en-US" sz="2000" i="1">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𝑏</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b="0" i="1" smtClean="0">
                                <a:latin typeface="Cambria Math" panose="02040503050406030204" pitchFamily="18" charset="0"/>
                              </a:rPr>
                              <m:t>𝑛</m:t>
                            </m:r>
                          </m:sub>
                        </m:sSub>
                        <m:r>
                          <m:rPr>
                            <m:nor/>
                          </m:rPr>
                          <a:rPr lang="en-US" sz="2000" dirty="0"/>
                          <m:t> </m:t>
                        </m:r>
                      </m:e>
                    </m:d>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24880" y="2817899"/>
                <a:ext cx="4997587" cy="307777"/>
              </a:xfrm>
              <a:prstGeom prst="rect">
                <a:avLst/>
              </a:prstGeom>
              <a:blipFill>
                <a:blip r:embed="rId3"/>
                <a:stretch>
                  <a:fillRect t="-25490" b="-49020"/>
                </a:stretch>
              </a:blipFill>
            </p:spPr>
            <p:txBody>
              <a:bodyPr/>
              <a:lstStyle/>
              <a:p>
                <a:r>
                  <a:rPr lang="en-US">
                    <a:noFill/>
                  </a:rPr>
                  <a:t> </a:t>
                </a:r>
              </a:p>
            </p:txBody>
          </p:sp>
        </mc:Fallback>
      </mc:AlternateContent>
      <p:sp>
        <p:nvSpPr>
          <p:cNvPr id="11" name="TextBox 10"/>
          <p:cNvSpPr txBox="1"/>
          <p:nvPr/>
        </p:nvSpPr>
        <p:spPr>
          <a:xfrm>
            <a:off x="7726719" y="2754868"/>
            <a:ext cx="559769" cy="369332"/>
          </a:xfrm>
          <a:prstGeom prst="rect">
            <a:avLst/>
          </a:prstGeom>
          <a:noFill/>
        </p:spPr>
        <p:txBody>
          <a:bodyPr wrap="none" rtlCol="0">
            <a:spAutoFit/>
          </a:bodyPr>
          <a:lstStyle/>
          <a:p>
            <a:r>
              <a:rPr lang="en-US" dirty="0"/>
              <a:t>(25)</a:t>
            </a:r>
          </a:p>
        </p:txBody>
      </p:sp>
      <p:sp>
        <p:nvSpPr>
          <p:cNvPr id="12" name="Rectangle 11"/>
          <p:cNvSpPr/>
          <p:nvPr/>
        </p:nvSpPr>
        <p:spPr>
          <a:xfrm>
            <a:off x="263836" y="3453352"/>
            <a:ext cx="9004738" cy="400110"/>
          </a:xfrm>
          <a:prstGeom prst="rect">
            <a:avLst/>
          </a:prstGeom>
        </p:spPr>
        <p:txBody>
          <a:bodyPr wrap="square">
            <a:spAutoFit/>
          </a:bodyPr>
          <a:lstStyle/>
          <a:p>
            <a:r>
              <a:rPr lang="en-US" sz="2000" dirty="0">
                <a:solidFill>
                  <a:srgbClr val="000000"/>
                </a:solidFill>
              </a:rPr>
              <a:t>Equation (25) is of the form</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263044" y="4000862"/>
                <a:ext cx="4585166"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r>
                  <a:rPr lang="en-US" sz="2000" dirty="0">
                    <a:solidFill>
                      <a:srgbClr val="FF0000"/>
                    </a:solidFill>
                  </a:rPr>
                  <a:t>=</a:t>
                </a:r>
                <a14:m>
                  <m:oMath xmlns:m="http://schemas.openxmlformats.org/officeDocument/2006/math">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𝐴</m:t>
                    </m:r>
                    <m:r>
                      <a:rPr lang="en-US" sz="2000" i="1">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𝑉𝐿𝐺</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𝑛</m:t>
                        </m:r>
                      </m:sub>
                    </m:sSub>
                  </m:oMath>
                </a14:m>
                <a:r>
                  <a:rPr lang="en-US" sz="2000" dirty="0">
                    <a:solidFill>
                      <a:srgbClr val="FF0000"/>
                    </a:solidFill>
                  </a:rPr>
                  <a:t> </a:t>
                </a:r>
                <a14:m>
                  <m:oMath xmlns:m="http://schemas.openxmlformats.org/officeDocument/2006/math">
                    <m:r>
                      <a:rPr lang="en-US" sz="2000" i="1">
                        <a:solidFill>
                          <a:srgbClr val="FF0000"/>
                        </a:solidFill>
                        <a:latin typeface="Cambria Math" panose="02040503050406030204" pitchFamily="18" charset="0"/>
                      </a:rPr>
                      <m:t>− </m:t>
                    </m:r>
                    <m:d>
                      <m:dPr>
                        <m:begChr m:val="["/>
                        <m:endChr m:val="]"/>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𝐵</m:t>
                        </m:r>
                      </m:e>
                    </m:d>
                    <m:r>
                      <a:rPr lang="en-US" sz="2000" i="1">
                        <a:solidFill>
                          <a:srgbClr val="FF0000"/>
                        </a:solidFill>
                        <a:latin typeface="Cambria Math" panose="02040503050406030204" pitchFamily="18" charset="0"/>
                        <a:ea typeface="Cambria Math" panose="02040503050406030204" pitchFamily="18" charset="0"/>
                      </a:rPr>
                      <m:t>∙</m:t>
                    </m:r>
                    <m:sSub>
                      <m:sSubPr>
                        <m:ctrlPr>
                          <a:rPr lang="en-US" sz="2000" i="1">
                            <a:solidFill>
                              <a:srgbClr val="FF0000"/>
                            </a:solidFill>
                            <a:latin typeface="Cambria Math" panose="02040503050406030204" pitchFamily="18" charset="0"/>
                          </a:rPr>
                        </m:ctrlPr>
                      </m:sSubPr>
                      <m:e>
                        <m:d>
                          <m:dPr>
                            <m:begChr m:val="["/>
                            <m:endChr m:val="]"/>
                            <m:ctrlPr>
                              <a:rPr lang="en-US" sz="2000" i="1">
                                <a:solidFill>
                                  <a:srgbClr val="FF0000"/>
                                </a:solidFill>
                                <a:latin typeface="Cambria Math" panose="02040503050406030204" pitchFamily="18" charset="0"/>
                              </a:rPr>
                            </m:ctrlPr>
                          </m:dPr>
                          <m:e>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𝐼</m:t>
                                </m:r>
                              </m:e>
                              <m:sub>
                                <m:r>
                                  <a:rPr lang="en-US" sz="2000" i="1">
                                    <a:solidFill>
                                      <a:srgbClr val="FF0000"/>
                                    </a:solidFill>
                                    <a:latin typeface="Cambria Math" panose="02040503050406030204" pitchFamily="18" charset="0"/>
                                  </a:rPr>
                                  <m:t>𝑎𝑏𝑐</m:t>
                                </m:r>
                              </m:sub>
                            </m:sSub>
                          </m:e>
                        </m:d>
                      </m:e>
                      <m:sub>
                        <m:r>
                          <a:rPr lang="en-US" sz="2000" i="1">
                            <a:solidFill>
                              <a:srgbClr val="FF0000"/>
                            </a:solidFill>
                            <a:latin typeface="Cambria Math" panose="02040503050406030204" pitchFamily="18" charset="0"/>
                          </a:rPr>
                          <m:t>𝑚</m:t>
                        </m:r>
                      </m:sub>
                    </m:sSub>
                  </m:oMath>
                </a14:m>
                <a:endParaRPr lang="en-US" sz="2000"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63044" y="4000862"/>
                <a:ext cx="4585166" cy="307777"/>
              </a:xfrm>
              <a:prstGeom prst="rect">
                <a:avLst/>
              </a:prstGeom>
              <a:blipFill>
                <a:blip r:embed="rId4"/>
                <a:stretch>
                  <a:fillRect t="-25490" b="-49020"/>
                </a:stretch>
              </a:blipFill>
            </p:spPr>
            <p:txBody>
              <a:bodyPr/>
              <a:lstStyle/>
              <a:p>
                <a:r>
                  <a:rPr lang="en-US">
                    <a:noFill/>
                  </a:rPr>
                  <a:t> </a:t>
                </a:r>
              </a:p>
            </p:txBody>
          </p:sp>
        </mc:Fallback>
      </mc:AlternateContent>
      <p:sp>
        <p:nvSpPr>
          <p:cNvPr id="16" name="TextBox 15"/>
          <p:cNvSpPr txBox="1"/>
          <p:nvPr/>
        </p:nvSpPr>
        <p:spPr>
          <a:xfrm>
            <a:off x="7726719" y="3912291"/>
            <a:ext cx="559769" cy="369332"/>
          </a:xfrm>
          <a:prstGeom prst="rect">
            <a:avLst/>
          </a:prstGeom>
          <a:noFill/>
        </p:spPr>
        <p:txBody>
          <a:bodyPr wrap="none" rtlCol="0">
            <a:spAutoFit/>
          </a:bodyPr>
          <a:lstStyle/>
          <a:p>
            <a:r>
              <a:rPr lang="en-US" dirty="0"/>
              <a:t>(26)</a:t>
            </a:r>
          </a:p>
        </p:txBody>
      </p:sp>
      <p:sp>
        <p:nvSpPr>
          <p:cNvPr id="17" name="Rectangle 16"/>
          <p:cNvSpPr/>
          <p:nvPr/>
        </p:nvSpPr>
        <p:spPr>
          <a:xfrm>
            <a:off x="381000" y="4510956"/>
            <a:ext cx="4572000" cy="400110"/>
          </a:xfrm>
          <a:prstGeom prst="rect">
            <a:avLst/>
          </a:prstGeom>
        </p:spPr>
        <p:txBody>
          <a:bodyPr>
            <a:spAutoFit/>
          </a:bodyPr>
          <a:lstStyle/>
          <a:p>
            <a:r>
              <a:rPr lang="en-US" sz="2000" dirty="0">
                <a:solidFill>
                  <a:srgbClr val="000000"/>
                </a:solidFill>
              </a:rPr>
              <a:t>where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3679757" y="4571546"/>
                <a:ext cx="132728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𝐴</m:t>
                          </m:r>
                        </m:e>
                      </m:d>
                      <m:r>
                        <a:rPr lang="en-US" sz="2000" b="0" i="1" smtClean="0">
                          <a:solidFill>
                            <a:srgbClr val="FF0000"/>
                          </a:solidFill>
                          <a:latin typeface="Cambria Math" panose="02040503050406030204" pitchFamily="18" charset="0"/>
                          <a:ea typeface="Cambria Math" panose="02040503050406030204" pitchFamily="18" charset="0"/>
                        </a:rPr>
                        <m:t>=</m:t>
                      </m:r>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𝑎</m:t>
                          </m:r>
                          <m:r>
                            <a:rPr lang="en-US" sz="2000" i="1">
                              <a:solidFill>
                                <a:srgbClr val="FF0000"/>
                              </a:solidFill>
                              <a:latin typeface="Cambria Math" panose="02040503050406030204" pitchFamily="18" charset="0"/>
                              <a:ea typeface="Cambria Math" panose="02040503050406030204" pitchFamily="18" charset="0"/>
                            </a:rPr>
                            <m:t>]</m:t>
                          </m:r>
                        </m:e>
                        <m:sup>
                          <m:r>
                            <a:rPr lang="en-US" sz="2000" i="1">
                              <a:solidFill>
                                <a:srgbClr val="FF0000"/>
                              </a:solidFill>
                              <a:latin typeface="Cambria Math" panose="02040503050406030204" pitchFamily="18" charset="0"/>
                              <a:ea typeface="Cambria Math" panose="02040503050406030204" pitchFamily="18" charset="0"/>
                            </a:rPr>
                            <m:t>−1</m:t>
                          </m:r>
                        </m:sup>
                      </m:sSup>
                    </m:oMath>
                  </m:oMathPara>
                </a14:m>
                <a:endParaRPr lang="en-US" sz="2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79757" y="4571546"/>
                <a:ext cx="1327286" cy="307777"/>
              </a:xfrm>
              <a:prstGeom prst="rect">
                <a:avLst/>
              </a:prstGeom>
              <a:blipFill>
                <a:blip r:embed="rId5"/>
                <a:stretch>
                  <a:fillRect r="-1843" b="-38000"/>
                </a:stretch>
              </a:blipFill>
            </p:spPr>
            <p:txBody>
              <a:bodyPr/>
              <a:lstStyle/>
              <a:p>
                <a:r>
                  <a:rPr lang="en-US">
                    <a:noFill/>
                  </a:rPr>
                  <a:t> </a:t>
                </a:r>
              </a:p>
            </p:txBody>
          </p:sp>
        </mc:Fallback>
      </mc:AlternateContent>
      <p:sp>
        <p:nvSpPr>
          <p:cNvPr id="19" name="TextBox 18"/>
          <p:cNvSpPr txBox="1"/>
          <p:nvPr/>
        </p:nvSpPr>
        <p:spPr>
          <a:xfrm>
            <a:off x="7720234" y="4451987"/>
            <a:ext cx="559769" cy="369332"/>
          </a:xfrm>
          <a:prstGeom prst="rect">
            <a:avLst/>
          </a:prstGeom>
          <a:noFill/>
        </p:spPr>
        <p:txBody>
          <a:bodyPr wrap="none" rtlCol="0">
            <a:spAutoFit/>
          </a:bodyPr>
          <a:lstStyle/>
          <a:p>
            <a:r>
              <a:rPr lang="en-US" dirty="0"/>
              <a:t>(27)</a:t>
            </a:r>
          </a:p>
        </p:txBody>
      </p:sp>
      <mc:AlternateContent xmlns:mc="http://schemas.openxmlformats.org/markup-compatibility/2006" xmlns:a14="http://schemas.microsoft.com/office/drawing/2010/main">
        <mc:Choice Requires="a14">
          <p:sp>
            <p:nvSpPr>
              <p:cNvPr id="20" name="TextBox 19"/>
              <p:cNvSpPr txBox="1"/>
              <p:nvPr/>
            </p:nvSpPr>
            <p:spPr>
              <a:xfrm>
                <a:off x="3392687" y="5021132"/>
                <a:ext cx="17902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rgbClr val="FF0000"/>
                              </a:solidFill>
                              <a:latin typeface="Cambria Math" panose="02040503050406030204" pitchFamily="18" charset="0"/>
                              <a:ea typeface="Cambria Math" panose="02040503050406030204" pitchFamily="18" charset="0"/>
                            </a:rPr>
                          </m:ctrlPr>
                        </m:dPr>
                        <m:e>
                          <m:r>
                            <a:rPr lang="en-US" sz="2000" b="0" i="1" smtClean="0">
                              <a:solidFill>
                                <a:srgbClr val="FF0000"/>
                              </a:solidFill>
                              <a:latin typeface="Cambria Math" panose="02040503050406030204" pitchFamily="18" charset="0"/>
                              <a:ea typeface="Cambria Math" panose="02040503050406030204" pitchFamily="18" charset="0"/>
                            </a:rPr>
                            <m:t>𝐵</m:t>
                          </m:r>
                        </m:e>
                      </m:d>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𝑎</m:t>
                          </m:r>
                          <m:r>
                            <a:rPr lang="en-US" sz="2000" i="1">
                              <a:solidFill>
                                <a:srgbClr val="FF0000"/>
                              </a:solidFill>
                              <a:latin typeface="Cambria Math" panose="02040503050406030204" pitchFamily="18" charset="0"/>
                              <a:ea typeface="Cambria Math" panose="02040503050406030204" pitchFamily="18" charset="0"/>
                            </a:rPr>
                            <m:t>]</m:t>
                          </m:r>
                        </m:e>
                        <m:sup>
                          <m:r>
                            <a:rPr lang="en-US" sz="2000" i="1">
                              <a:solidFill>
                                <a:srgbClr val="FF0000"/>
                              </a:solidFill>
                              <a:latin typeface="Cambria Math" panose="02040503050406030204" pitchFamily="18" charset="0"/>
                              <a:ea typeface="Cambria Math" panose="02040503050406030204" pitchFamily="18" charset="0"/>
                            </a:rPr>
                            <m:t>−1</m:t>
                          </m:r>
                        </m:sup>
                      </m:sSup>
                      <m:r>
                        <a:rPr lang="en-US" sz="2000" i="1">
                          <a:solidFill>
                            <a:srgbClr val="FF0000"/>
                          </a:solidFill>
                          <a:latin typeface="Cambria Math" panose="02040503050406030204" pitchFamily="18" charset="0"/>
                          <a:ea typeface="Cambria Math" panose="02040503050406030204" pitchFamily="18" charset="0"/>
                        </a:rPr>
                        <m:t>∙</m:t>
                      </m:r>
                      <m:d>
                        <m:dPr>
                          <m:begChr m:val="["/>
                          <m:endChr m:val="]"/>
                          <m:ctrlPr>
                            <a:rPr lang="en-US" sz="2000" i="1">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𝑏</m:t>
                          </m:r>
                        </m:e>
                      </m:d>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392687" y="5021132"/>
                <a:ext cx="1790234" cy="307777"/>
              </a:xfrm>
              <a:prstGeom prst="rect">
                <a:avLst/>
              </a:prstGeom>
              <a:blipFill>
                <a:blip r:embed="rId6"/>
                <a:stretch>
                  <a:fillRect t="-2000" b="-38000"/>
                </a:stretch>
              </a:blipFill>
            </p:spPr>
            <p:txBody>
              <a:bodyPr/>
              <a:lstStyle/>
              <a:p>
                <a:r>
                  <a:rPr lang="en-US">
                    <a:noFill/>
                  </a:rPr>
                  <a:t> </a:t>
                </a:r>
              </a:p>
            </p:txBody>
          </p:sp>
        </mc:Fallback>
      </mc:AlternateContent>
      <p:sp>
        <p:nvSpPr>
          <p:cNvPr id="21" name="TextBox 20"/>
          <p:cNvSpPr txBox="1"/>
          <p:nvPr/>
        </p:nvSpPr>
        <p:spPr>
          <a:xfrm>
            <a:off x="7726719" y="4964668"/>
            <a:ext cx="559769" cy="369332"/>
          </a:xfrm>
          <a:prstGeom prst="rect">
            <a:avLst/>
          </a:prstGeom>
          <a:noFill/>
        </p:spPr>
        <p:txBody>
          <a:bodyPr wrap="none" rtlCol="0">
            <a:spAutoFit/>
          </a:bodyPr>
          <a:lstStyle/>
          <a:p>
            <a:r>
              <a:rPr lang="en-US" dirty="0"/>
              <a:t>(28)</a:t>
            </a:r>
          </a:p>
        </p:txBody>
      </p:sp>
    </p:spTree>
    <p:extLst>
      <p:ext uri="{BB962C8B-B14F-4D97-AF65-F5344CB8AC3E}">
        <p14:creationId xmlns:p14="http://schemas.microsoft.com/office/powerpoint/2010/main" val="3971973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r>
              <a:rPr lang="en-US" dirty="0" err="1"/>
              <a:t>ECpE</a:t>
            </a:r>
            <a:r>
              <a:rPr lang="en-US" dirty="0"/>
              <a:t> Department</a:t>
            </a:r>
          </a:p>
          <a:p>
            <a:endParaRPr lang="en-US" dirty="0"/>
          </a:p>
        </p:txBody>
      </p:sp>
      <p:sp>
        <p:nvSpPr>
          <p:cNvPr id="6" name="Title 5"/>
          <p:cNvSpPr>
            <a:spLocks noGrp="1"/>
          </p:cNvSpPr>
          <p:nvPr>
            <p:ph type="title"/>
          </p:nvPr>
        </p:nvSpPr>
        <p:spPr>
          <a:xfrm>
            <a:off x="457200" y="431513"/>
            <a:ext cx="5081840" cy="584775"/>
          </a:xfrm>
          <a:prstGeom prst="rect">
            <a:avLst/>
          </a:prstGeom>
        </p:spPr>
        <p:txBody>
          <a:bodyPr wrap="none">
            <a:spAutoFit/>
          </a:bodyPr>
          <a:lstStyle/>
          <a:p>
            <a:r>
              <a:rPr lang="en-US" sz="3200" dirty="0"/>
              <a:t>Exact Line Segment Model</a:t>
            </a:r>
          </a:p>
        </p:txBody>
      </p:sp>
      <mc:AlternateContent xmlns:mc="http://schemas.openxmlformats.org/markup-compatibility/2006" xmlns:a14="http://schemas.microsoft.com/office/drawing/2010/main">
        <mc:Choice Requires="a14">
          <p:sp>
            <p:nvSpPr>
              <p:cNvPr id="7" name="TextBox 6"/>
              <p:cNvSpPr txBox="1"/>
              <p:nvPr/>
            </p:nvSpPr>
            <p:spPr>
              <a:xfrm>
                <a:off x="2085793" y="1604288"/>
                <a:ext cx="5239896" cy="920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m:t>
                                      </m:r>
                                      <m:r>
                                        <a:rPr lang="en-US" sz="1800" b="0" i="1" smtClean="0">
                                          <a:latin typeface="Cambria Math" panose="02040503050406030204" pitchFamily="18" charset="0"/>
                                        </a:rPr>
                                        <m:t>𝑏</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m:t>
                                      </m:r>
                                      <m:r>
                                        <a:rPr lang="en-US" sz="1800" b="0" i="1" smtClean="0">
                                          <a:latin typeface="Cambria Math" panose="02040503050406030204" pitchFamily="18" charset="0"/>
                                        </a:rPr>
                                        <m:t>𝑐</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m:t>
                                      </m:r>
                                      <m:r>
                                        <a:rPr lang="en-US" sz="1800" b="0" i="1" smtClean="0">
                                          <a:latin typeface="Cambria Math" panose="02040503050406030204" pitchFamily="18" charset="0"/>
                                        </a:rPr>
                                        <m:t>𝑎</m:t>
                                      </m:r>
                                    </m:sub>
                                  </m:sSub>
                                </m:e>
                              </m:eqArr>
                            </m:e>
                          </m:d>
                        </m:e>
                        <m:sub>
                          <m:r>
                            <a:rPr lang="en-US" sz="1800" i="1">
                              <a:latin typeface="Cambria Math" panose="02040503050406030204" pitchFamily="18" charset="0"/>
                            </a:rPr>
                            <m:t>𝑚</m:t>
                          </m:r>
                        </m:sub>
                      </m:sSub>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m>
                            <m:mPr>
                              <m:plcHide m:val="on"/>
                              <m:mcs>
                                <m:mc>
                                  <m:mcPr>
                                    <m:count m:val="3"/>
                                    <m:mcJc m:val="center"/>
                                  </m:mcPr>
                                </m:mc>
                              </m:mcs>
                              <m:ctrlPr>
                                <a:rPr lang="en-US" sz="1800" i="1" smtClean="0">
                                  <a:latin typeface="Cambria Math" panose="02040503050406030204" pitchFamily="18" charset="0"/>
                                </a:rPr>
                              </m:ctrlPr>
                            </m:mPr>
                            <m:mr>
                              <m:e>
                                <m:r>
                                  <a:rPr lang="en-US" sz="1800" b="0" i="1" smtClean="0">
                                    <a:latin typeface="Cambria Math" panose="02040503050406030204" pitchFamily="18" charset="0"/>
                                  </a:rPr>
                                  <m:t>1</m:t>
                                </m:r>
                              </m:e>
                              <m:e>
                                <m:r>
                                  <a:rPr lang="en-US" sz="1800" i="1" smtClean="0">
                                    <a:latin typeface="Cambria Math" panose="02040503050406030204" pitchFamily="18" charset="0"/>
                                  </a:rPr>
                                  <m:t>−</m:t>
                                </m:r>
                                <m:r>
                                  <a:rPr lang="en-US" sz="1800" b="0" i="1" smtClean="0">
                                    <a:latin typeface="Cambria Math" panose="02040503050406030204" pitchFamily="18" charset="0"/>
                                  </a:rPr>
                                  <m:t>1</m:t>
                                </m:r>
                              </m:e>
                              <m:e>
                                <m:r>
                                  <a:rPr lang="en-US" sz="1800" i="1" smtClean="0">
                                    <a:latin typeface="Cambria Math" panose="02040503050406030204" pitchFamily="18" charset="0"/>
                                  </a:rPr>
                                  <m:t>0</m:t>
                                </m:r>
                              </m:e>
                            </m:mr>
                            <m:mr>
                              <m:e>
                                <m:r>
                                  <a:rPr lang="en-US" sz="1800" i="1" smtClean="0">
                                    <a:latin typeface="Cambria Math" panose="02040503050406030204" pitchFamily="18" charset="0"/>
                                  </a:rPr>
                                  <m:t>0</m:t>
                                </m:r>
                              </m:e>
                              <m:e>
                                <m:r>
                                  <a:rPr lang="en-US" sz="1800" b="0" i="1" smtClean="0">
                                    <a:latin typeface="Cambria Math" panose="02040503050406030204" pitchFamily="18" charset="0"/>
                                  </a:rPr>
                                  <m:t>1</m:t>
                                </m:r>
                              </m:e>
                              <m:e>
                                <m:r>
                                  <a:rPr lang="en-US" sz="1800" i="1" smtClean="0">
                                    <a:latin typeface="Cambria Math" panose="02040503050406030204" pitchFamily="18" charset="0"/>
                                  </a:rPr>
                                  <m:t>−</m:t>
                                </m:r>
                                <m:r>
                                  <a:rPr lang="en-US" sz="1800" b="0" i="1" smtClean="0">
                                    <a:latin typeface="Cambria Math" panose="02040503050406030204" pitchFamily="18" charset="0"/>
                                  </a:rPr>
                                  <m:t>1</m:t>
                                </m:r>
                              </m:e>
                            </m:mr>
                            <m:mr>
                              <m:e>
                                <m:r>
                                  <a:rPr lang="en-US" sz="1800" i="1" smtClean="0">
                                    <a:latin typeface="Cambria Math" panose="02040503050406030204" pitchFamily="18" charset="0"/>
                                  </a:rPr>
                                  <m:t>−</m:t>
                                </m:r>
                                <m:r>
                                  <a:rPr lang="en-US" sz="1800" b="0" i="1" smtClean="0">
                                    <a:latin typeface="Cambria Math" panose="02040503050406030204" pitchFamily="18" charset="0"/>
                                  </a:rPr>
                                  <m:t>1</m:t>
                                </m:r>
                              </m:e>
                              <m:e>
                                <m:r>
                                  <a:rPr lang="en-US" sz="1800" i="1" smtClean="0">
                                    <a:latin typeface="Cambria Math" panose="02040503050406030204" pitchFamily="18" charset="0"/>
                                  </a:rPr>
                                  <m:t>0</m:t>
                                </m:r>
                              </m:e>
                              <m:e>
                                <m:r>
                                  <a:rPr lang="en-US" sz="1800" b="0" i="1" smtClean="0">
                                    <a:latin typeface="Cambria Math" panose="02040503050406030204" pitchFamily="18" charset="0"/>
                                  </a:rPr>
                                  <m:t>1</m:t>
                                </m:r>
                              </m:e>
                            </m:mr>
                          </m:m>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𝑎𝑔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𝑏𝑔</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𝑐𝑔</m:t>
                                      </m:r>
                                    </m:sub>
                                  </m:sSub>
                                </m:e>
                              </m:eqArr>
                            </m:e>
                          </m:d>
                        </m:e>
                        <m:sub>
                          <m:r>
                            <a:rPr lang="en-US" sz="1800" i="1">
                              <a:latin typeface="Cambria Math" panose="02040503050406030204" pitchFamily="18" charset="0"/>
                            </a:rPr>
                            <m:t>𝑚</m:t>
                          </m:r>
                        </m:sub>
                      </m:sSub>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r>
                            <a:rPr lang="en-US" sz="1800" b="0" i="1" smtClean="0">
                              <a:latin typeface="Cambria Math" panose="02040503050406030204" pitchFamily="18" charset="0"/>
                            </a:rPr>
                            <m:t>𝐷</m:t>
                          </m:r>
                        </m:e>
                      </m:d>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𝐿𝐺</m:t>
                                  </m:r>
                                </m:e>
                                <m:sub>
                                  <m:r>
                                    <a:rPr lang="en-US" sz="1800" i="1">
                                      <a:latin typeface="Cambria Math" panose="02040503050406030204" pitchFamily="18" charset="0"/>
                                    </a:rPr>
                                    <m:t>𝑎</m:t>
                                  </m:r>
                                  <m:r>
                                    <a:rPr lang="en-US" sz="1800" b="0" i="1" smtClean="0">
                                      <a:latin typeface="Cambria Math" panose="02040503050406030204" pitchFamily="18" charset="0"/>
                                    </a:rPr>
                                    <m:t>𝑏𝑐</m:t>
                                  </m:r>
                                </m:sub>
                              </m:sSub>
                            </m:e>
                          </m:d>
                        </m:e>
                        <m:sub>
                          <m:r>
                            <a:rPr lang="en-US" sz="1800" i="1">
                              <a:latin typeface="Cambria Math" panose="02040503050406030204" pitchFamily="18" charset="0"/>
                            </a:rPr>
                            <m:t>𝑚</m:t>
                          </m:r>
                        </m:sub>
                      </m:sSub>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2085793" y="1604288"/>
                <a:ext cx="5239896" cy="920701"/>
              </a:xfrm>
              <a:prstGeom prst="rect">
                <a:avLst/>
              </a:prstGeom>
              <a:blipFill>
                <a:blip r:embed="rId2"/>
                <a:stretch>
                  <a:fillRect/>
                </a:stretch>
              </a:blipFill>
            </p:spPr>
            <p:txBody>
              <a:bodyPr/>
              <a:lstStyle/>
              <a:p>
                <a:r>
                  <a:rPr lang="en-US">
                    <a:noFill/>
                  </a:rPr>
                  <a:t> </a:t>
                </a:r>
              </a:p>
            </p:txBody>
          </p:sp>
        </mc:Fallback>
      </mc:AlternateContent>
      <p:sp>
        <p:nvSpPr>
          <p:cNvPr id="8" name="TextBox 7"/>
          <p:cNvSpPr txBox="1"/>
          <p:nvPr/>
        </p:nvSpPr>
        <p:spPr>
          <a:xfrm>
            <a:off x="8489639" y="1878429"/>
            <a:ext cx="559769" cy="369332"/>
          </a:xfrm>
          <a:prstGeom prst="rect">
            <a:avLst/>
          </a:prstGeom>
          <a:noFill/>
        </p:spPr>
        <p:txBody>
          <a:bodyPr wrap="none" rtlCol="0">
            <a:spAutoFit/>
          </a:bodyPr>
          <a:lstStyle/>
          <a:p>
            <a:r>
              <a:rPr lang="en-US" dirty="0"/>
              <a:t>(29)</a:t>
            </a:r>
          </a:p>
        </p:txBody>
      </p:sp>
      <p:sp>
        <p:nvSpPr>
          <p:cNvPr id="9" name="Rectangle 8"/>
          <p:cNvSpPr/>
          <p:nvPr/>
        </p:nvSpPr>
        <p:spPr>
          <a:xfrm>
            <a:off x="76200" y="1108988"/>
            <a:ext cx="8831317" cy="369332"/>
          </a:xfrm>
          <a:prstGeom prst="rect">
            <a:avLst/>
          </a:prstGeom>
        </p:spPr>
        <p:txBody>
          <a:bodyPr wrap="square">
            <a:spAutoFit/>
          </a:bodyPr>
          <a:lstStyle/>
          <a:p>
            <a:r>
              <a:rPr lang="en-US" sz="1800" dirty="0">
                <a:solidFill>
                  <a:srgbClr val="000000"/>
                </a:solidFill>
              </a:rPr>
              <a:t>The line-to-line voltages are computed by</a:t>
            </a:r>
            <a:endParaRPr lang="en-US" sz="1800" dirty="0">
              <a:solidFill>
                <a:srgbClr val="000000"/>
              </a:solidFill>
              <a:effectLst/>
            </a:endParaRPr>
          </a:p>
        </p:txBody>
      </p:sp>
      <p:sp>
        <p:nvSpPr>
          <p:cNvPr id="10" name="Rectangle 9"/>
          <p:cNvSpPr/>
          <p:nvPr/>
        </p:nvSpPr>
        <p:spPr>
          <a:xfrm>
            <a:off x="76200" y="2506596"/>
            <a:ext cx="4572000" cy="369332"/>
          </a:xfrm>
          <a:prstGeom prst="rect">
            <a:avLst/>
          </a:prstGeom>
        </p:spPr>
        <p:txBody>
          <a:bodyPr>
            <a:spAutoFit/>
          </a:bodyPr>
          <a:lstStyle/>
          <a:p>
            <a:r>
              <a:rPr lang="en-US" sz="1800" dirty="0">
                <a:solidFill>
                  <a:srgbClr val="000000"/>
                </a:solidFill>
              </a:rPr>
              <a:t>where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3132267" y="2733769"/>
                <a:ext cx="2422265" cy="82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𝐷</m:t>
                          </m:r>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1</m:t>
                                </m:r>
                              </m:e>
                              <m:e>
                                <m:r>
                                  <a:rPr lang="en-US" sz="1800" i="1">
                                    <a:latin typeface="Cambria Math" panose="02040503050406030204" pitchFamily="18" charset="0"/>
                                  </a:rPr>
                                  <m:t>−1</m:t>
                                </m:r>
                              </m:e>
                              <m:e>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1</m:t>
                                </m:r>
                              </m:e>
                              <m:e>
                                <m:r>
                                  <a:rPr lang="en-US" sz="1800" i="1">
                                    <a:latin typeface="Cambria Math" panose="02040503050406030204" pitchFamily="18" charset="0"/>
                                  </a:rPr>
                                  <m:t>−1</m:t>
                                </m:r>
                              </m:e>
                            </m:mr>
                            <m:mr>
                              <m:e>
                                <m:r>
                                  <a:rPr lang="en-US" sz="1800" i="1">
                                    <a:latin typeface="Cambria Math" panose="02040503050406030204" pitchFamily="18" charset="0"/>
                                  </a:rPr>
                                  <m:t>−1</m:t>
                                </m:r>
                              </m:e>
                              <m:e>
                                <m:r>
                                  <a:rPr lang="en-US" sz="1800" i="1">
                                    <a:latin typeface="Cambria Math" panose="02040503050406030204" pitchFamily="18" charset="0"/>
                                  </a:rPr>
                                  <m:t>0</m:t>
                                </m:r>
                              </m:e>
                              <m:e>
                                <m:r>
                                  <a:rPr lang="en-US" sz="1800" i="1">
                                    <a:latin typeface="Cambria Math" panose="02040503050406030204" pitchFamily="18" charset="0"/>
                                  </a:rPr>
                                  <m:t>1</m:t>
                                </m:r>
                              </m:e>
                            </m:mr>
                          </m:m>
                        </m:e>
                      </m:d>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3132267" y="2733769"/>
                <a:ext cx="2422265" cy="824906"/>
              </a:xfrm>
              <a:prstGeom prst="rect">
                <a:avLst/>
              </a:prstGeom>
              <a:blipFill>
                <a:blip r:embed="rId3"/>
                <a:stretch>
                  <a:fillRect/>
                </a:stretch>
              </a:blipFill>
            </p:spPr>
            <p:txBody>
              <a:bodyPr/>
              <a:lstStyle/>
              <a:p>
                <a:r>
                  <a:rPr lang="en-US">
                    <a:noFill/>
                  </a:rPr>
                  <a:t> </a:t>
                </a:r>
              </a:p>
            </p:txBody>
          </p:sp>
        </mc:Fallback>
      </mc:AlternateContent>
      <p:sp>
        <p:nvSpPr>
          <p:cNvPr id="12" name="TextBox 11"/>
          <p:cNvSpPr txBox="1"/>
          <p:nvPr/>
        </p:nvSpPr>
        <p:spPr>
          <a:xfrm>
            <a:off x="8483023" y="2937483"/>
            <a:ext cx="559769" cy="369332"/>
          </a:xfrm>
          <a:prstGeom prst="rect">
            <a:avLst/>
          </a:prstGeom>
          <a:noFill/>
        </p:spPr>
        <p:txBody>
          <a:bodyPr wrap="none" rtlCol="0">
            <a:spAutoFit/>
          </a:bodyPr>
          <a:lstStyle/>
          <a:p>
            <a:r>
              <a:rPr lang="en-US" dirty="0"/>
              <a:t>(30)</a:t>
            </a:r>
          </a:p>
        </p:txBody>
      </p:sp>
      <p:sp>
        <p:nvSpPr>
          <p:cNvPr id="13" name="Rectangle 12"/>
          <p:cNvSpPr/>
          <p:nvPr/>
        </p:nvSpPr>
        <p:spPr>
          <a:xfrm>
            <a:off x="98582" y="3549585"/>
            <a:ext cx="8950826" cy="1477328"/>
          </a:xfrm>
          <a:prstGeom prst="rect">
            <a:avLst/>
          </a:prstGeom>
        </p:spPr>
        <p:txBody>
          <a:bodyPr wrap="square">
            <a:spAutoFit/>
          </a:bodyPr>
          <a:lstStyle/>
          <a:p>
            <a:pPr algn="just"/>
            <a:r>
              <a:rPr lang="en-US" sz="1800" dirty="0">
                <a:solidFill>
                  <a:srgbClr val="000000"/>
                </a:solidFill>
              </a:rPr>
              <a:t>Because the mutual coupling between phases on the line segments is not equal, there will be different values of voltage drop on each of the three phases. As a result the voltages on a distribution feeder become unbalanced even when the loads are balanced. A common method of describing the degree of unbalance is to use the National Electrical Manufactures Association (NEMA) definition of voltage unbalance as given in Equation (31) [2].</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1574264" y="5031136"/>
                <a:ext cx="5933868" cy="635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𝑢𝑛𝑏𝑎𝑙𝑎𝑛𝑐𝑒</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𝑀𝑎𝑥𝑖𝑚𝑢𝑚</m:t>
                              </m:r>
                              <m:r>
                                <a:rPr lang="en-US" sz="1800" b="0" i="1" smtClean="0">
                                  <a:latin typeface="Cambria Math" panose="02040503050406030204" pitchFamily="18" charset="0"/>
                                </a:rPr>
                                <m:t> </m:t>
                              </m:r>
                              <m:r>
                                <a:rPr lang="en-US" sz="1800" b="0" i="1" smtClean="0">
                                  <a:latin typeface="Cambria Math" panose="02040503050406030204" pitchFamily="18" charset="0"/>
                                </a:rPr>
                                <m:t>𝐷𝑒𝑣𝑖𝑎𝑡𝑖𝑜𝑛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𝑓𝑟𝑜𝑚</m:t>
                              </m:r>
                              <m:r>
                                <a:rPr lang="en-US" sz="1800" b="0" i="1" smtClean="0">
                                  <a:latin typeface="Cambria Math" panose="02040503050406030204" pitchFamily="18" charset="0"/>
                                </a:rPr>
                                <m:t> </m:t>
                              </m:r>
                              <m:r>
                                <a:rPr lang="en-US" sz="1800" b="0" i="1" smtClean="0">
                                  <a:latin typeface="Cambria Math" panose="02040503050406030204" pitchFamily="18" charset="0"/>
                                </a:rPr>
                                <m:t>𝐴𝑣𝑒𝑟𝑎𝑔𝑒</m:t>
                              </m:r>
                            </m:e>
                          </m:d>
                        </m:num>
                        <m:den>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𝑎𝑣𝑒𝑟𝑎𝑔𝑒</m:t>
                                  </m:r>
                                </m:sub>
                              </m:sSub>
                            </m:e>
                          </m:d>
                        </m:den>
                      </m:f>
                      <m:r>
                        <a:rPr lang="en-US" sz="1800" b="0" i="1" smtClean="0">
                          <a:latin typeface="Cambria Math" panose="02040503050406030204" pitchFamily="18" charset="0"/>
                          <a:ea typeface="Cambria Math" panose="02040503050406030204" pitchFamily="18" charset="0"/>
                        </a:rPr>
                        <m:t>∙100%</m:t>
                      </m:r>
                    </m:oMath>
                  </m:oMathPara>
                </a14:m>
                <a:endParaRPr lang="en-US" sz="1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574264" y="5031136"/>
                <a:ext cx="5933868" cy="635687"/>
              </a:xfrm>
              <a:prstGeom prst="rect">
                <a:avLst/>
              </a:prstGeom>
              <a:blipFill>
                <a:blip r:embed="rId4"/>
                <a:stretch>
                  <a:fillRect/>
                </a:stretch>
              </a:blipFill>
            </p:spPr>
            <p:txBody>
              <a:bodyPr/>
              <a:lstStyle/>
              <a:p>
                <a:r>
                  <a:rPr lang="en-US">
                    <a:noFill/>
                  </a:rPr>
                  <a:t> </a:t>
                </a:r>
              </a:p>
            </p:txBody>
          </p:sp>
        </mc:Fallback>
      </mc:AlternateContent>
      <p:sp>
        <p:nvSpPr>
          <p:cNvPr id="15" name="Rectangle 14"/>
          <p:cNvSpPr/>
          <p:nvPr/>
        </p:nvSpPr>
        <p:spPr>
          <a:xfrm>
            <a:off x="21077" y="5730896"/>
            <a:ext cx="9028331" cy="307777"/>
          </a:xfrm>
          <a:prstGeom prst="rect">
            <a:avLst/>
          </a:prstGeom>
        </p:spPr>
        <p:txBody>
          <a:bodyPr wrap="square">
            <a:spAutoFit/>
          </a:bodyPr>
          <a:lstStyle/>
          <a:p>
            <a:r>
              <a:rPr lang="en-US" sz="1400" dirty="0">
                <a:solidFill>
                  <a:srgbClr val="000000"/>
                </a:solidFill>
              </a:rPr>
              <a:t>[2] </a:t>
            </a:r>
            <a:r>
              <a:rPr lang="en-US" sz="1400" dirty="0"/>
              <a:t>ANSI/NEMA Standard Publication No. MG1-1978, National Electrical Manufactures Association, Washington, DC.</a:t>
            </a:r>
          </a:p>
        </p:txBody>
      </p:sp>
    </p:spTree>
    <p:extLst>
      <p:ext uri="{BB962C8B-B14F-4D97-AF65-F5344CB8AC3E}">
        <p14:creationId xmlns:p14="http://schemas.microsoft.com/office/powerpoint/2010/main" val="55848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A0F3-F4BB-D181-A819-E445BA9ED0F2}"/>
              </a:ext>
            </a:extLst>
          </p:cNvPr>
          <p:cNvSpPr>
            <a:spLocks noGrp="1"/>
          </p:cNvSpPr>
          <p:nvPr>
            <p:ph type="title"/>
          </p:nvPr>
        </p:nvSpPr>
        <p:spPr/>
        <p:txBody>
          <a:bodyPr/>
          <a:lstStyle/>
          <a:p>
            <a:r>
              <a:rPr lang="en-US" dirty="0"/>
              <a:t>Bus Injection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665F52-DF4B-9483-725B-C5C2AD0E0873}"/>
                  </a:ext>
                </a:extLst>
              </p:cNvPr>
              <p:cNvSpPr>
                <a:spLocks noGrp="1"/>
              </p:cNvSpPr>
              <p:nvPr>
                <p:ph idx="1"/>
              </p:nvPr>
            </p:nvSpPr>
            <p:spPr>
              <a:xfrm>
                <a:off x="457200" y="906087"/>
                <a:ext cx="8229600" cy="5006197"/>
              </a:xfrm>
            </p:spPr>
            <p:txBody>
              <a:bodyPr/>
              <a:lstStyle/>
              <a:p>
                <a:pPr marL="400047" indent="-342900" algn="just"/>
                <a:r>
                  <a:rPr lang="en-US" sz="2000" kern="1200" dirty="0">
                    <a:solidFill>
                      <a:srgbClr val="000000"/>
                    </a:solidFill>
                    <a:cs typeface="Times" panose="02020603050405020304" pitchFamily="18" charset="0"/>
                  </a:rPr>
                  <a:t>Some electrical distribution systems simulation software, such as </a:t>
                </a:r>
                <a:r>
                  <a:rPr lang="en-US" sz="2000" kern="1200" dirty="0" err="1">
                    <a:solidFill>
                      <a:srgbClr val="FF0000"/>
                    </a:solidFill>
                    <a:cs typeface="Times" panose="02020603050405020304" pitchFamily="18" charset="0"/>
                  </a:rPr>
                  <a:t>OpenDSS</a:t>
                </a:r>
                <a:r>
                  <a:rPr lang="en-US" sz="2000" kern="1200" dirty="0">
                    <a:solidFill>
                      <a:srgbClr val="000000"/>
                    </a:solidFill>
                    <a:cs typeface="Times" panose="02020603050405020304" pitchFamily="18" charset="0"/>
                  </a:rPr>
                  <a:t> uses Bus Injection  Model to perform power flow analysis.</a:t>
                </a:r>
              </a:p>
              <a:p>
                <a:pPr marL="400047" indent="-342900"/>
                <a:r>
                  <a:rPr lang="en-US" sz="2000" kern="1200" dirty="0">
                    <a:solidFill>
                      <a:srgbClr val="000000"/>
                    </a:solidFill>
                    <a:cs typeface="Times" panose="02020603050405020304" pitchFamily="18" charset="0"/>
                  </a:rPr>
                  <a:t>The net current inject is given by,</a:t>
                </a:r>
              </a:p>
              <a:p>
                <a:pPr marL="57147" indent="0">
                  <a:buNone/>
                </a:pPr>
                <a:r>
                  <a:rPr lang="en-US" sz="2000" kern="1200" dirty="0">
                    <a:solidFill>
                      <a:srgbClr val="000000"/>
                    </a:solidFill>
                    <a:ea typeface="+mn-ea"/>
                    <a:cs typeface="Times" panose="02020603050405020304" pitchFamily="18" charset="0"/>
                  </a:rPr>
                  <a:t>	</a:t>
                </a:r>
                <a:r>
                  <a:rPr lang="en-US" sz="2000" kern="1200" dirty="0">
                    <a:solidFill>
                      <a:srgbClr val="000000"/>
                    </a:solidFill>
                    <a:cs typeface="Times" panose="02020603050405020304" pitchFamily="18" charset="0"/>
                  </a:rPr>
                  <a:t> </a:t>
                </a:r>
                <a14:m>
                  <m:oMath xmlns:m="http://schemas.openxmlformats.org/officeDocument/2006/math">
                    <m:r>
                      <a:rPr lang="en-US" sz="2000" b="0" i="1" kern="1200" smtClean="0">
                        <a:solidFill>
                          <a:srgbClr val="000000"/>
                        </a:solidFill>
                        <a:latin typeface="Cambria Math" panose="02040503050406030204" pitchFamily="18" charset="0"/>
                        <a:cs typeface="Times" panose="02020603050405020304" pitchFamily="18" charset="0"/>
                      </a:rPr>
                      <m:t>𝐼</m:t>
                    </m:r>
                    <m:r>
                      <a:rPr lang="en-US" sz="2000" b="0" i="1" kern="1200" smtClean="0">
                        <a:solidFill>
                          <a:srgbClr val="000000"/>
                        </a:solidFill>
                        <a:latin typeface="Cambria Math" panose="02040503050406030204" pitchFamily="18" charset="0"/>
                        <a:cs typeface="Times" panose="02020603050405020304" pitchFamily="18" charset="0"/>
                      </a:rPr>
                      <m:t>=</m:t>
                    </m:r>
                    <m:r>
                      <a:rPr lang="en-US" sz="2000" b="0" i="1" kern="1200" smtClean="0">
                        <a:solidFill>
                          <a:srgbClr val="000000"/>
                        </a:solidFill>
                        <a:latin typeface="Cambria Math" panose="02040503050406030204" pitchFamily="18" charset="0"/>
                        <a:cs typeface="Times" panose="02020603050405020304" pitchFamily="18" charset="0"/>
                      </a:rPr>
                      <m:t>𝑌</m:t>
                    </m:r>
                    <m:r>
                      <a:rPr lang="en-US" sz="2000" b="0" i="1" kern="1200" smtClean="0">
                        <a:solidFill>
                          <a:srgbClr val="000000"/>
                        </a:solidFill>
                        <a:latin typeface="Cambria Math" panose="02040503050406030204" pitchFamily="18" charset="0"/>
                        <a:cs typeface="Times" panose="02020603050405020304" pitchFamily="18" charset="0"/>
                      </a:rPr>
                      <m:t>. </m:t>
                    </m:r>
                    <m:r>
                      <a:rPr lang="en-US" sz="2000" b="0" i="1" kern="1200" smtClean="0">
                        <a:solidFill>
                          <a:srgbClr val="000000"/>
                        </a:solidFill>
                        <a:latin typeface="Cambria Math" panose="02040503050406030204" pitchFamily="18" charset="0"/>
                        <a:cs typeface="Times" panose="02020603050405020304" pitchFamily="18" charset="0"/>
                      </a:rPr>
                      <m:t>𝑉</m:t>
                    </m:r>
                    <m:r>
                      <a:rPr lang="en-US" sz="2000" b="0" i="1" kern="1200" smtClean="0">
                        <a:solidFill>
                          <a:srgbClr val="000000"/>
                        </a:solidFill>
                        <a:latin typeface="Cambria Math" panose="02040503050406030204" pitchFamily="18" charset="0"/>
                        <a:cs typeface="Times" panose="02020603050405020304" pitchFamily="18" charset="0"/>
                      </a:rPr>
                      <m:t> ;</m:t>
                    </m:r>
                  </m:oMath>
                </a14:m>
                <a:r>
                  <a:rPr lang="en-US" sz="2000" i="1" kern="1200" dirty="0">
                    <a:solidFill>
                      <a:srgbClr val="000000"/>
                    </a:solidFill>
                    <a:cs typeface="Times" panose="02020603050405020304" pitchFamily="18" charset="0"/>
                  </a:rPr>
                  <a:t> where,</a:t>
                </a:r>
              </a:p>
              <a:p>
                <a:pPr marL="57147" indent="0">
                  <a:buNone/>
                </a:pPr>
                <a:r>
                  <a:rPr lang="en-US" sz="2000" i="1" kern="1200" dirty="0">
                    <a:solidFill>
                      <a:srgbClr val="000000"/>
                    </a:solidFill>
                    <a:cs typeface="Times" panose="02020603050405020304" pitchFamily="18" charset="0"/>
                  </a:rPr>
                  <a:t> </a:t>
                </a:r>
                <a14:m>
                  <m:oMath xmlns:m="http://schemas.openxmlformats.org/officeDocument/2006/math">
                    <m:r>
                      <a:rPr lang="en-US" sz="2000" b="0" i="1" kern="1200" smtClean="0">
                        <a:solidFill>
                          <a:srgbClr val="000000"/>
                        </a:solidFill>
                        <a:latin typeface="Cambria Math" panose="02040503050406030204" pitchFamily="18" charset="0"/>
                        <a:cs typeface="Times" panose="02020603050405020304" pitchFamily="18" charset="0"/>
                      </a:rPr>
                      <m:t>′</m:t>
                    </m:r>
                    <m:r>
                      <a:rPr lang="en-US" sz="2000" b="0" i="1" kern="1200" smtClean="0">
                        <a:solidFill>
                          <a:srgbClr val="000000"/>
                        </a:solidFill>
                        <a:latin typeface="Cambria Math" panose="02040503050406030204" pitchFamily="18" charset="0"/>
                        <a:cs typeface="Times" panose="02020603050405020304" pitchFamily="18" charset="0"/>
                      </a:rPr>
                      <m:t>𝑌</m:t>
                    </m:r>
                    <m:r>
                      <a:rPr lang="en-US" sz="2000" b="0" i="1" kern="1200" smtClean="0">
                        <a:solidFill>
                          <a:srgbClr val="000000"/>
                        </a:solidFill>
                        <a:latin typeface="Cambria Math" panose="02040503050406030204" pitchFamily="18" charset="0"/>
                        <a:cs typeface="Times" panose="02020603050405020304" pitchFamily="18" charset="0"/>
                      </a:rPr>
                      <m:t>′</m:t>
                    </m:r>
                  </m:oMath>
                </a14:m>
                <a:r>
                  <a:rPr lang="en-US" sz="2000" i="1" kern="1200" dirty="0">
                    <a:solidFill>
                      <a:srgbClr val="000000"/>
                    </a:solidFill>
                    <a:cs typeface="Times" panose="02020603050405020304" pitchFamily="18" charset="0"/>
                  </a:rPr>
                  <a:t> </a:t>
                </a:r>
                <a:r>
                  <a:rPr lang="en-US" sz="2000" kern="1200" dirty="0">
                    <a:solidFill>
                      <a:srgbClr val="000000"/>
                    </a:solidFill>
                    <a:cs typeface="Times" panose="02020603050405020304" pitchFamily="18" charset="0"/>
                  </a:rPr>
                  <a:t> is Admittance Matrix (Combination of self &amp; mutual admittance for each bus).</a:t>
                </a:r>
              </a:p>
              <a:p>
                <a:pPr marL="400047" indent="-342900"/>
                <a:r>
                  <a:rPr lang="en-US" sz="2000" b="1" kern="1200" dirty="0">
                    <a:solidFill>
                      <a:srgbClr val="000000"/>
                    </a:solidFill>
                    <a:cs typeface="Times" panose="02020603050405020304" pitchFamily="18" charset="0"/>
                  </a:rPr>
                  <a:t>Note:</a:t>
                </a:r>
                <a:r>
                  <a:rPr lang="en-US" sz="2000" i="1" kern="1200" dirty="0">
                    <a:solidFill>
                      <a:srgbClr val="000000"/>
                    </a:solidFill>
                    <a:cs typeface="Times" panose="02020603050405020304" pitchFamily="18" charset="0"/>
                  </a:rPr>
                  <a:t> Y </a:t>
                </a:r>
                <a:r>
                  <a:rPr lang="en-US" sz="2000" kern="1200" dirty="0">
                    <a:solidFill>
                      <a:srgbClr val="000000"/>
                    </a:solidFill>
                    <a:cs typeface="Times" panose="02020603050405020304" pitchFamily="18" charset="0"/>
                  </a:rPr>
                  <a:t> is a symmetric matrix, i.e. </a:t>
                </a:r>
                <a14:m>
                  <m:oMath xmlns:m="http://schemas.openxmlformats.org/officeDocument/2006/math">
                    <m:sSub>
                      <m:sSubPr>
                        <m:ctrlPr>
                          <a:rPr lang="en-US" sz="20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𝑖𝑗</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𝑗𝑖</m:t>
                        </m:r>
                      </m:sub>
                    </m:sSub>
                  </m:oMath>
                </a14:m>
                <a:endParaRPr lang="en-US" sz="2000" kern="1200" dirty="0">
                  <a:solidFill>
                    <a:srgbClr val="000000"/>
                  </a:solidFill>
                  <a:cs typeface="Times" panose="02020603050405020304" pitchFamily="18" charset="0"/>
                </a:endParaRPr>
              </a:p>
              <a:p>
                <a:pPr marL="400047" indent="-342900"/>
                <a:r>
                  <a:rPr lang="en-US" sz="2000" kern="1200" dirty="0">
                    <a:solidFill>
                      <a:srgbClr val="000000"/>
                    </a:solidFill>
                    <a:cs typeface="Times" panose="02020603050405020304" pitchFamily="18" charset="0"/>
                  </a:rPr>
                  <a:t>For a bus </a:t>
                </a:r>
                <a:r>
                  <a:rPr lang="en-US" sz="2000" i="1" kern="1200" dirty="0">
                    <a:solidFill>
                      <a:srgbClr val="000000"/>
                    </a:solidFill>
                    <a:cs typeface="Times" panose="02020603050405020304" pitchFamily="18" charset="0"/>
                  </a:rPr>
                  <a:t>‘ </a:t>
                </a:r>
                <a:r>
                  <a:rPr lang="en-US" sz="2000" i="1" kern="1200" dirty="0" err="1">
                    <a:solidFill>
                      <a:srgbClr val="000000"/>
                    </a:solidFill>
                    <a:cs typeface="Times" panose="02020603050405020304" pitchFamily="18" charset="0"/>
                  </a:rPr>
                  <a:t>i</a:t>
                </a:r>
                <a:r>
                  <a:rPr lang="en-US" sz="2000" i="1" kern="1200" dirty="0">
                    <a:solidFill>
                      <a:srgbClr val="000000"/>
                    </a:solidFill>
                    <a:cs typeface="Times" panose="02020603050405020304" pitchFamily="18" charset="0"/>
                  </a:rPr>
                  <a:t>’  :</a:t>
                </a:r>
              </a:p>
              <a:p>
                <a:pPr marL="57147" indent="0" algn="ctr">
                  <a:buNone/>
                </a:pPr>
                <a14:m>
                  <m:oMath xmlns:m="http://schemas.openxmlformats.org/officeDocument/2006/math">
                    <m:sSub>
                      <m:sSubPr>
                        <m:ctrlPr>
                          <a:rPr lang="en-US" sz="2000" i="1" kern="1200">
                            <a:solidFill>
                              <a:srgbClr val="000000"/>
                            </a:solidFill>
                            <a:latin typeface="Cambria Math" panose="02040503050406030204" pitchFamily="18" charset="0"/>
                            <a:cs typeface="Times" panose="02020603050405020304" pitchFamily="18" charset="0"/>
                          </a:rPr>
                        </m:ctrlPr>
                      </m:sSubPr>
                      <m:e>
                        <m:r>
                          <a:rPr lang="en-US" sz="2000" i="1" kern="1200">
                            <a:solidFill>
                              <a:srgbClr val="000000"/>
                            </a:solidFill>
                            <a:latin typeface="Cambria Math" panose="02040503050406030204" pitchFamily="18" charset="0"/>
                            <a:cs typeface="Times" panose="02020603050405020304" pitchFamily="18" charset="0"/>
                          </a:rPr>
                          <m:t>𝑌</m:t>
                        </m:r>
                      </m:e>
                      <m:sub>
                        <m:r>
                          <a:rPr lang="en-US" sz="2000" i="1" kern="1200">
                            <a:solidFill>
                              <a:srgbClr val="000000"/>
                            </a:solidFill>
                            <a:latin typeface="Cambria Math" panose="02040503050406030204" pitchFamily="18" charset="0"/>
                            <a:cs typeface="Times" panose="02020603050405020304" pitchFamily="18" charset="0"/>
                          </a:rPr>
                          <m:t>𝑖𝑖</m:t>
                        </m:r>
                      </m:sub>
                    </m:sSub>
                    <m:r>
                      <a:rPr lang="en-US" sz="2000" i="1" kern="1200">
                        <a:solidFill>
                          <a:srgbClr val="000000"/>
                        </a:solidFill>
                        <a:latin typeface="Cambria Math" panose="02040503050406030204" pitchFamily="18" charset="0"/>
                        <a:cs typeface="Times" panose="02020603050405020304" pitchFamily="18" charset="0"/>
                      </a:rPr>
                      <m:t>=</m:t>
                    </m:r>
                    <m:sSub>
                      <m:sSubPr>
                        <m:ctrlPr>
                          <a:rPr lang="en-US" sz="2000" i="1" kern="1200">
                            <a:solidFill>
                              <a:srgbClr val="000000"/>
                            </a:solidFill>
                            <a:latin typeface="Cambria Math" panose="02040503050406030204" pitchFamily="18" charset="0"/>
                            <a:cs typeface="Times" panose="02020603050405020304" pitchFamily="18" charset="0"/>
                          </a:rPr>
                        </m:ctrlPr>
                      </m:sSubPr>
                      <m:e>
                        <m:r>
                          <a:rPr lang="en-US" sz="2000" i="1" kern="1200">
                            <a:solidFill>
                              <a:srgbClr val="000000"/>
                            </a:solidFill>
                            <a:latin typeface="Cambria Math" panose="02040503050406030204" pitchFamily="18" charset="0"/>
                            <a:cs typeface="Times" panose="02020603050405020304" pitchFamily="18" charset="0"/>
                          </a:rPr>
                          <m:t>𝑦</m:t>
                        </m:r>
                      </m:e>
                      <m:sub>
                        <m:r>
                          <a:rPr lang="en-US" sz="2000" i="1" kern="1200">
                            <a:solidFill>
                              <a:srgbClr val="000000"/>
                            </a:solidFill>
                            <a:latin typeface="Cambria Math" panose="02040503050406030204" pitchFamily="18" charset="0"/>
                            <a:cs typeface="Times" panose="02020603050405020304" pitchFamily="18" charset="0"/>
                          </a:rPr>
                          <m:t>𝑖</m:t>
                        </m:r>
                      </m:sub>
                    </m:sSub>
                    <m:r>
                      <a:rPr lang="en-US" sz="2000" i="1" kern="1200">
                        <a:solidFill>
                          <a:srgbClr val="000000"/>
                        </a:solidFill>
                        <a:latin typeface="Cambria Math" panose="02040503050406030204" pitchFamily="18" charset="0"/>
                        <a:cs typeface="Times" panose="02020603050405020304" pitchFamily="18" charset="0"/>
                      </a:rPr>
                      <m:t>+ </m:t>
                    </m:r>
                    <m:nary>
                      <m:naryPr>
                        <m:chr m:val="∑"/>
                        <m:ctrlPr>
                          <a:rPr lang="en-US" sz="2000" i="1" kern="1200">
                            <a:solidFill>
                              <a:srgbClr val="000000"/>
                            </a:solidFill>
                            <a:latin typeface="Cambria Math" panose="02040503050406030204" pitchFamily="18" charset="0"/>
                            <a:cs typeface="Times" panose="02020603050405020304" pitchFamily="18" charset="0"/>
                          </a:rPr>
                        </m:ctrlPr>
                      </m:naryPr>
                      <m:sub>
                        <m:r>
                          <m:rPr>
                            <m:brk m:alnAt="23"/>
                          </m:rPr>
                          <a:rPr lang="en-US" sz="2000" i="1" kern="1200">
                            <a:solidFill>
                              <a:srgbClr val="000000"/>
                            </a:solidFill>
                            <a:latin typeface="Cambria Math" panose="02040503050406030204" pitchFamily="18" charset="0"/>
                            <a:cs typeface="Times" panose="02020603050405020304" pitchFamily="18" charset="0"/>
                          </a:rPr>
                          <m:t>𝑘</m:t>
                        </m:r>
                        <m:r>
                          <a:rPr lang="en-US" sz="2000" i="1" kern="1200">
                            <a:solidFill>
                              <a:srgbClr val="000000"/>
                            </a:solidFill>
                            <a:latin typeface="Cambria Math" panose="02040503050406030204" pitchFamily="18" charset="0"/>
                            <a:cs typeface="Times" panose="02020603050405020304" pitchFamily="18" charset="0"/>
                          </a:rPr>
                          <m:t>=1</m:t>
                        </m:r>
                        <m:r>
                          <a:rPr lang="en-US" sz="2000" b="0" i="1" kern="1200" smtClean="0">
                            <a:solidFill>
                              <a:srgbClr val="000000"/>
                            </a:solidFill>
                            <a:latin typeface="Cambria Math" panose="02040503050406030204" pitchFamily="18" charset="0"/>
                            <a:cs typeface="Times" panose="02020603050405020304" pitchFamily="18" charset="0"/>
                          </a:rPr>
                          <m:t>,  </m:t>
                        </m:r>
                        <m:r>
                          <a:rPr lang="en-US" sz="2000" b="0" i="1" kern="1200" smtClean="0">
                            <a:solidFill>
                              <a:srgbClr val="000000"/>
                            </a:solidFill>
                            <a:latin typeface="Cambria Math" panose="02040503050406030204" pitchFamily="18" charset="0"/>
                            <a:cs typeface="Times" panose="02020603050405020304" pitchFamily="18" charset="0"/>
                          </a:rPr>
                          <m:t>𝑘</m:t>
                        </m:r>
                        <m:r>
                          <a:rPr lang="en-US" sz="2000" b="0" i="1" kern="1200" smtClean="0">
                            <a:solidFill>
                              <a:srgbClr val="000000"/>
                            </a:solidFill>
                            <a:latin typeface="Cambria Math" panose="02040503050406030204" pitchFamily="18" charset="0"/>
                            <a:ea typeface="Cambria Math" panose="02040503050406030204" pitchFamily="18" charset="0"/>
                            <a:cs typeface="Times" panose="02020603050405020304" pitchFamily="18" charset="0"/>
                          </a:rPr>
                          <m:t>≠</m:t>
                        </m:r>
                        <m:r>
                          <a:rPr lang="en-US" sz="2000" b="0" i="1" kern="1200" smtClean="0">
                            <a:solidFill>
                              <a:srgbClr val="000000"/>
                            </a:solidFill>
                            <a:latin typeface="Cambria Math" panose="02040503050406030204" pitchFamily="18" charset="0"/>
                            <a:ea typeface="Cambria Math" panose="02040503050406030204" pitchFamily="18" charset="0"/>
                            <a:cs typeface="Times" panose="02020603050405020304" pitchFamily="18" charset="0"/>
                          </a:rPr>
                          <m:t>𝑖</m:t>
                        </m:r>
                      </m:sub>
                      <m:sup>
                        <m:r>
                          <a:rPr lang="en-US" sz="2000" b="0" i="1" kern="1200" smtClean="0">
                            <a:solidFill>
                              <a:srgbClr val="000000"/>
                            </a:solidFill>
                            <a:latin typeface="Cambria Math" panose="02040503050406030204" pitchFamily="18" charset="0"/>
                            <a:cs typeface="Times" panose="02020603050405020304" pitchFamily="18" charset="0"/>
                          </a:rPr>
                          <m:t>𝑁</m:t>
                        </m:r>
                      </m:sup>
                      <m:e>
                        <m:sSub>
                          <m:sSubPr>
                            <m:ctrlPr>
                              <a:rPr lang="en-US" sz="2000" i="1" kern="1200">
                                <a:solidFill>
                                  <a:srgbClr val="000000"/>
                                </a:solidFill>
                                <a:latin typeface="Cambria Math" panose="02040503050406030204" pitchFamily="18" charset="0"/>
                                <a:cs typeface="Times" panose="02020603050405020304" pitchFamily="18" charset="0"/>
                              </a:rPr>
                            </m:ctrlPr>
                          </m:sSubPr>
                          <m:e>
                            <m:r>
                              <a:rPr lang="en-US" sz="2000" b="0" i="1" kern="1200" smtClean="0">
                                <a:solidFill>
                                  <a:srgbClr val="000000"/>
                                </a:solidFill>
                                <a:latin typeface="Cambria Math" panose="02040503050406030204" pitchFamily="18" charset="0"/>
                                <a:cs typeface="Times" panose="02020603050405020304" pitchFamily="18" charset="0"/>
                              </a:rPr>
                              <m:t>𝑦</m:t>
                            </m:r>
                          </m:e>
                          <m:sub>
                            <m:r>
                              <a:rPr lang="en-US" sz="2000" i="1" kern="1200">
                                <a:solidFill>
                                  <a:srgbClr val="000000"/>
                                </a:solidFill>
                                <a:latin typeface="Cambria Math" panose="02040503050406030204" pitchFamily="18" charset="0"/>
                                <a:cs typeface="Times" panose="02020603050405020304" pitchFamily="18" charset="0"/>
                              </a:rPr>
                              <m:t>𝑖𝑘</m:t>
                            </m:r>
                          </m:sub>
                        </m:sSub>
                      </m:e>
                    </m:nary>
                  </m:oMath>
                </a14:m>
                <a:r>
                  <a:rPr lang="en-US" sz="2000" i="1" kern="1200" dirty="0">
                    <a:solidFill>
                      <a:srgbClr val="000000"/>
                    </a:solidFill>
                    <a:cs typeface="Times" panose="02020603050405020304" pitchFamily="18" charset="0"/>
                  </a:rPr>
                  <a:t> ; </a:t>
                </a:r>
              </a:p>
              <a:p>
                <a:pPr marL="857227" lvl="2" indent="0" algn="ctr">
                  <a:buNone/>
                </a:pPr>
                <a:endParaRPr lang="en-US" sz="2000" i="1" kern="1200" dirty="0">
                  <a:solidFill>
                    <a:srgbClr val="000000"/>
                  </a:solidFill>
                  <a:cs typeface="Times" panose="02020603050405020304" pitchFamily="18" charset="0"/>
                </a:endParaRPr>
              </a:p>
              <a:p>
                <a:pPr marL="857227" lvl="2" indent="0">
                  <a:buNone/>
                </a:pPr>
                <a:r>
                  <a:rPr lang="en-US" sz="2000" i="1" kern="1200" dirty="0">
                    <a:solidFill>
                      <a:srgbClr val="000000"/>
                    </a:solidFill>
                    <a:cs typeface="Times" panose="02020603050405020304" pitchFamily="18" charset="0"/>
                  </a:rPr>
                  <a:t>                                   </a:t>
                </a:r>
                <a:endParaRPr lang="en-US" sz="2000" b="0" dirty="0">
                  <a:solidFill>
                    <a:schemeClr val="tx1"/>
                  </a:solidFill>
                  <a:ea typeface="Calibri" panose="020F0502020204030204" pitchFamily="34" charset="0"/>
                  <a:cs typeface="Times New Roman" panose="02020603050405020304" pitchFamily="18" charset="0"/>
                </a:endParaRPr>
              </a:p>
              <a:p>
                <a:pPr marL="857227" lvl="2" indent="0" algn="ctr">
                  <a:buNone/>
                </a:pPr>
                <a:r>
                  <a:rPr lang="en-US" sz="2000" kern="1200" dirty="0">
                    <a:solidFill>
                      <a:srgbClr val="000000"/>
                    </a:solidFill>
                    <a:cs typeface="Times" panose="02020603050405020304" pitchFamily="18" charset="0"/>
                  </a:rPr>
                  <a:t>and, </a:t>
                </a:r>
                <a:r>
                  <a:rPr lang="en-US" sz="2000" i="1" kern="1200" dirty="0">
                    <a:solidFill>
                      <a:srgbClr val="000000"/>
                    </a:solidFill>
                    <a:cs typeface="Times" panose="02020603050405020304" pitchFamily="18" charset="0"/>
                  </a:rPr>
                  <a:t> </a:t>
                </a:r>
                <a14:m>
                  <m:oMath xmlns:m="http://schemas.openxmlformats.org/officeDocument/2006/math">
                    <m:sSub>
                      <m:sSubPr>
                        <m:ctrlPr>
                          <a:rPr lang="en-US" sz="2000" i="1" kern="1200" smtClean="0">
                            <a:solidFill>
                              <a:srgbClr val="000000"/>
                            </a:solidFill>
                            <a:latin typeface="Cambria Math" panose="02040503050406030204" pitchFamily="18" charset="0"/>
                            <a:cs typeface="Times" panose="02020603050405020304" pitchFamily="18" charset="0"/>
                          </a:rPr>
                        </m:ctrlPr>
                      </m:sSubPr>
                      <m:e>
                        <m:r>
                          <a:rPr lang="en-US" sz="2000" i="1" kern="1200">
                            <a:solidFill>
                              <a:srgbClr val="000000"/>
                            </a:solidFill>
                            <a:latin typeface="Cambria Math" panose="02040503050406030204" pitchFamily="18" charset="0"/>
                            <a:cs typeface="Times" panose="02020603050405020304" pitchFamily="18" charset="0"/>
                          </a:rPr>
                          <m:t>𝑌</m:t>
                        </m:r>
                      </m:e>
                      <m:sub>
                        <m:r>
                          <a:rPr lang="en-US" sz="2000" i="1" kern="1200">
                            <a:solidFill>
                              <a:srgbClr val="000000"/>
                            </a:solidFill>
                            <a:latin typeface="Cambria Math" panose="02040503050406030204" pitchFamily="18" charset="0"/>
                            <a:cs typeface="Times" panose="02020603050405020304" pitchFamily="18" charset="0"/>
                          </a:rPr>
                          <m:t>𝑖</m:t>
                        </m:r>
                        <m:r>
                          <a:rPr lang="en-US" sz="2000" b="0" i="1" kern="1200" smtClean="0">
                            <a:solidFill>
                              <a:srgbClr val="000000"/>
                            </a:solidFill>
                            <a:latin typeface="Cambria Math" panose="02040503050406030204" pitchFamily="18" charset="0"/>
                            <a:cs typeface="Times" panose="02020603050405020304" pitchFamily="18" charset="0"/>
                          </a:rPr>
                          <m:t>𝑗</m:t>
                        </m:r>
                      </m:sub>
                    </m:sSub>
                    <m:r>
                      <a:rPr lang="en-US" sz="2000" i="1" kern="1200">
                        <a:solidFill>
                          <a:srgbClr val="000000"/>
                        </a:solidFill>
                        <a:latin typeface="Cambria Math" panose="02040503050406030204" pitchFamily="18" charset="0"/>
                        <a:cs typeface="Times" panose="02020603050405020304" pitchFamily="18" charset="0"/>
                      </a:rPr>
                      <m:t>=</m:t>
                    </m:r>
                    <m:sSub>
                      <m:sSubPr>
                        <m:ctrlPr>
                          <a:rPr lang="en-US" sz="2000" i="1" kern="1200">
                            <a:solidFill>
                              <a:srgbClr val="000000"/>
                            </a:solidFill>
                            <a:latin typeface="Cambria Math" panose="02040503050406030204" pitchFamily="18" charset="0"/>
                            <a:cs typeface="Times" panose="02020603050405020304" pitchFamily="18" charset="0"/>
                          </a:rPr>
                        </m:ctrlPr>
                      </m:sSubPr>
                      <m:e>
                        <m:r>
                          <a:rPr lang="en-US" sz="2000" b="0" i="1" kern="1200" smtClean="0">
                            <a:solidFill>
                              <a:srgbClr val="000000"/>
                            </a:solidFill>
                            <a:latin typeface="Cambria Math" panose="02040503050406030204" pitchFamily="18" charset="0"/>
                            <a:cs typeface="Times" panose="02020603050405020304" pitchFamily="18" charset="0"/>
                          </a:rPr>
                          <m:t>−</m:t>
                        </m:r>
                        <m:r>
                          <a:rPr lang="en-US" sz="2000" i="1" kern="1200">
                            <a:solidFill>
                              <a:srgbClr val="000000"/>
                            </a:solidFill>
                            <a:latin typeface="Cambria Math" panose="02040503050406030204" pitchFamily="18" charset="0"/>
                            <a:cs typeface="Times" panose="02020603050405020304" pitchFamily="18" charset="0"/>
                          </a:rPr>
                          <m:t>𝑦</m:t>
                        </m:r>
                      </m:e>
                      <m:sub>
                        <m:r>
                          <a:rPr lang="en-US" sz="2000" b="0" i="1" kern="1200" smtClean="0">
                            <a:solidFill>
                              <a:srgbClr val="000000"/>
                            </a:solidFill>
                            <a:latin typeface="Cambria Math" panose="02040503050406030204" pitchFamily="18" charset="0"/>
                            <a:cs typeface="Times" panose="02020603050405020304" pitchFamily="18" charset="0"/>
                          </a:rPr>
                          <m:t>𝑗𝑖</m:t>
                        </m:r>
                      </m:sub>
                    </m:sSub>
                  </m:oMath>
                </a14:m>
                <a:endParaRPr lang="en-US" sz="2000" i="1" kern="1200" dirty="0">
                  <a:solidFill>
                    <a:srgbClr val="000000"/>
                  </a:solidFill>
                  <a:cs typeface="Times" panose="02020603050405020304" pitchFamily="18" charset="0"/>
                </a:endParaRPr>
              </a:p>
              <a:p>
                <a:pPr marL="57147" indent="0" algn="just">
                  <a:buNone/>
                </a:pPr>
                <a:r>
                  <a:rPr lang="en-US" sz="1800" b="1" i="1" kern="1200" dirty="0">
                    <a:solidFill>
                      <a:srgbClr val="FF0000"/>
                    </a:solidFill>
                    <a:cs typeface="Times" panose="02020603050405020304" pitchFamily="18" charset="0"/>
                  </a:rPr>
                  <a:t>Note: </a:t>
                </a:r>
                <a:r>
                  <a:rPr lang="en-US" sz="1800" kern="1200" dirty="0">
                    <a:solidFill>
                      <a:srgbClr val="000000"/>
                    </a:solidFill>
                    <a:cs typeface="Times" panose="02020603050405020304" pitchFamily="18" charset="0"/>
                  </a:rPr>
                  <a:t>In transmission system, we use Gauss Seidel and Newton – Raphson iterative methods to perform power flow analysis.</a:t>
                </a:r>
              </a:p>
            </p:txBody>
          </p:sp>
        </mc:Choice>
        <mc:Fallback xmlns="">
          <p:sp>
            <p:nvSpPr>
              <p:cNvPr id="3" name="Content Placeholder 2">
                <a:extLst>
                  <a:ext uri="{FF2B5EF4-FFF2-40B4-BE49-F238E27FC236}">
                    <a16:creationId xmlns:a16="http://schemas.microsoft.com/office/drawing/2014/main" id="{A4665F52-DF4B-9483-725B-C5C2AD0E0873}"/>
                  </a:ext>
                </a:extLst>
              </p:cNvPr>
              <p:cNvSpPr>
                <a:spLocks noGrp="1" noRot="1" noChangeAspect="1" noMove="1" noResize="1" noEditPoints="1" noAdjustHandles="1" noChangeArrowheads="1" noChangeShapeType="1" noTextEdit="1"/>
              </p:cNvSpPr>
              <p:nvPr>
                <p:ph idx="1"/>
              </p:nvPr>
            </p:nvSpPr>
            <p:spPr>
              <a:xfrm>
                <a:off x="457200" y="906087"/>
                <a:ext cx="8229600" cy="5006197"/>
              </a:xfrm>
              <a:blipFill>
                <a:blip r:embed="rId2"/>
                <a:stretch>
                  <a:fillRect l="-74" t="-731" r="-741" b="-207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8FEDEC6-5DBE-BD79-81B3-2893192680D2}"/>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631CB0E7-A4DD-AACD-07F0-B0D4F074EDBC}"/>
              </a:ext>
            </a:extLst>
          </p:cNvPr>
          <p:cNvSpPr>
            <a:spLocks noGrp="1"/>
          </p:cNvSpPr>
          <p:nvPr>
            <p:ph type="sldNum" sz="quarter" idx="12"/>
          </p:nvPr>
        </p:nvSpPr>
        <p:spPr/>
        <p:txBody>
          <a:bodyPr/>
          <a:lstStyle/>
          <a:p>
            <a:fld id="{98783A6C-F2E5-470E-8F07-6DF2D28172F3}" type="slidenum">
              <a:rPr lang="en-US" smtClean="0"/>
              <a:t>5</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2A42B57-5744-8C52-D9D3-DBDB198C6842}"/>
                  </a:ext>
                </a:extLst>
              </p:cNvPr>
              <p:cNvSpPr txBox="1"/>
              <p:nvPr/>
            </p:nvSpPr>
            <p:spPr>
              <a:xfrm>
                <a:off x="5987441" y="3795386"/>
                <a:ext cx="2542784" cy="1077218"/>
              </a:xfrm>
              <a:prstGeom prst="rect">
                <a:avLst/>
              </a:prstGeom>
              <a:noFill/>
            </p:spPr>
            <p:txBody>
              <a:bodyPr wrap="square" rtlCol="0">
                <a:spAutoFit/>
              </a:bodyPr>
              <a:lstStyle/>
              <a:p>
                <a:pPr algn="just"/>
                <a:r>
                  <a:rPr lang="en-US" sz="1600" i="1" kern="1200" dirty="0">
                    <a:solidFill>
                      <a:srgbClr val="FF0000"/>
                    </a:solidFill>
                    <a:cs typeface="Times" panose="02020603050405020304" pitchFamily="18" charset="0"/>
                  </a:rPr>
                  <a:t>(</a:t>
                </a:r>
                <a:r>
                  <a:rPr lang="en-US" sz="1600" dirty="0">
                    <a:solidFill>
                      <a:srgbClr val="FF0000"/>
                    </a:solidFill>
                    <a:ea typeface="Calibri" panose="020F0502020204030204" pitchFamily="34" charset="0"/>
                    <a:cs typeface="Times New Roman" panose="02020603050405020304" pitchFamily="18" charset="0"/>
                  </a:rPr>
                  <a:t>the self-admittance of bus </a:t>
                </a:r>
                <a14:m>
                  <m:oMath xmlns:m="http://schemas.openxmlformats.org/officeDocument/2006/math">
                    <m:r>
                      <a:rPr lang="en-US" sz="160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𝑖</m:t>
                    </m:r>
                    <m:r>
                      <a:rPr lang="en-US" sz="160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solidFill>
                      <a:srgbClr val="FF0000"/>
                    </a:solidFill>
                    <a:ea typeface="Calibri" panose="020F0502020204030204" pitchFamily="34" charset="0"/>
                    <a:cs typeface="Times New Roman" panose="02020603050405020304" pitchFamily="18" charset="0"/>
                  </a:rPr>
                  <a:t> plus the sum of the admittances connecting to bus </a:t>
                </a:r>
                <a14:m>
                  <m:oMath xmlns:m="http://schemas.openxmlformats.org/officeDocument/2006/math">
                    <m:r>
                      <a:rPr lang="en-US" sz="1600" b="0" i="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160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𝑖</m:t>
                    </m:r>
                    <m:r>
                      <a:rPr lang="en-US" sz="16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dirty="0">
                  <a:solidFill>
                    <a:srgbClr val="FF0000"/>
                  </a:solidFill>
                </a:endParaRPr>
              </a:p>
            </p:txBody>
          </p:sp>
        </mc:Choice>
        <mc:Fallback xmlns="">
          <p:sp>
            <p:nvSpPr>
              <p:cNvPr id="6" name="TextBox 5">
                <a:extLst>
                  <a:ext uri="{FF2B5EF4-FFF2-40B4-BE49-F238E27FC236}">
                    <a16:creationId xmlns:a16="http://schemas.microsoft.com/office/drawing/2014/main" id="{E2A42B57-5744-8C52-D9D3-DBDB198C6842}"/>
                  </a:ext>
                </a:extLst>
              </p:cNvPr>
              <p:cNvSpPr txBox="1">
                <a:spLocks noRot="1" noChangeAspect="1" noMove="1" noResize="1" noEditPoints="1" noAdjustHandles="1" noChangeArrowheads="1" noChangeShapeType="1" noTextEdit="1"/>
              </p:cNvSpPr>
              <p:nvPr/>
            </p:nvSpPr>
            <p:spPr>
              <a:xfrm>
                <a:off x="5987441" y="3795386"/>
                <a:ext cx="2542784" cy="1077218"/>
              </a:xfrm>
              <a:prstGeom prst="rect">
                <a:avLst/>
              </a:prstGeom>
              <a:blipFill>
                <a:blip r:embed="rId3"/>
                <a:stretch>
                  <a:fillRect l="-1199" t="-1705" r="-1439" b="-6818"/>
                </a:stretch>
              </a:blipFill>
            </p:spPr>
            <p:txBody>
              <a:bodyPr/>
              <a:lstStyle/>
              <a:p>
                <a:r>
                  <a:rPr lang="en-US">
                    <a:noFill/>
                  </a:rPr>
                  <a:t> </a:t>
                </a:r>
              </a:p>
            </p:txBody>
          </p:sp>
        </mc:Fallback>
      </mc:AlternateContent>
    </p:spTree>
    <p:extLst>
      <p:ext uri="{BB962C8B-B14F-4D97-AF65-F5344CB8AC3E}">
        <p14:creationId xmlns:p14="http://schemas.microsoft.com/office/powerpoint/2010/main" val="389776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A0F3-F4BB-D181-A819-E445BA9ED0F2}"/>
              </a:ext>
            </a:extLst>
          </p:cNvPr>
          <p:cNvSpPr>
            <a:spLocks noGrp="1"/>
          </p:cNvSpPr>
          <p:nvPr>
            <p:ph type="title"/>
          </p:nvPr>
        </p:nvSpPr>
        <p:spPr/>
        <p:txBody>
          <a:bodyPr/>
          <a:lstStyle/>
          <a:p>
            <a:r>
              <a:rPr lang="en-US" dirty="0"/>
              <a:t>Bus Injection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665F52-DF4B-9483-725B-C5C2AD0E0873}"/>
                  </a:ext>
                </a:extLst>
              </p:cNvPr>
              <p:cNvSpPr>
                <a:spLocks noGrp="1"/>
              </p:cNvSpPr>
              <p:nvPr>
                <p:ph idx="1"/>
              </p:nvPr>
            </p:nvSpPr>
            <p:spPr/>
            <p:txBody>
              <a:bodyPr/>
              <a:lstStyle/>
              <a:p>
                <a:pPr marL="57147" indent="0">
                  <a:buNone/>
                </a:pPr>
                <a:r>
                  <a:rPr lang="en-US" sz="2000" kern="1200" dirty="0">
                    <a:solidFill>
                      <a:srgbClr val="000000"/>
                    </a:solidFill>
                    <a:cs typeface="Times" panose="02020603050405020304" pitchFamily="18" charset="0"/>
                  </a:rPr>
                  <a:t>In distribution Systems,</a:t>
                </a:r>
              </a:p>
              <a:p>
                <a:pPr marL="57147" indent="0" algn="ctr">
                  <a:buNone/>
                </a:pPr>
                <a14:m>
                  <m:oMath xmlns:m="http://schemas.openxmlformats.org/officeDocument/2006/math">
                    <m:d>
                      <m:dPr>
                        <m:begChr m:val="["/>
                        <m:endChr m:val="]"/>
                        <m:ctrlPr>
                          <a:rPr lang="en-US" sz="200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𝐼</m:t>
                        </m:r>
                      </m:e>
                    </m:d>
                    <m:r>
                      <a:rPr lang="en-US" sz="2000" b="0" i="1" smtClean="0">
                        <a:solidFill>
                          <a:schemeClr val="tx1"/>
                        </a:solidFill>
                        <a:latin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𝑌</m:t>
                        </m:r>
                      </m:e>
                    </m:d>
                  </m:oMath>
                </a14:m>
                <a:r>
                  <a:rPr lang="en-US" sz="2000" dirty="0">
                    <a:solidFill>
                      <a:schemeClr val="tx1"/>
                    </a:solidFill>
                  </a:rPr>
                  <a:t>  </a:t>
                </a:r>
                <a14:m>
                  <m:oMath xmlns:m="http://schemas.openxmlformats.org/officeDocument/2006/math">
                    <m:d>
                      <m:dPr>
                        <m:begChr m:val="["/>
                        <m:endChr m:val="]"/>
                        <m:ctrlPr>
                          <a:rPr lang="en-US" sz="2000" i="1">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𝑉</m:t>
                        </m:r>
                      </m:e>
                    </m:d>
                  </m:oMath>
                </a14:m>
                <a:endParaRPr lang="en-US" sz="2000" kern="1200" dirty="0">
                  <a:solidFill>
                    <a:srgbClr val="000000"/>
                  </a:solidFill>
                  <a:cs typeface="Times" panose="02020603050405020304" pitchFamily="18" charset="0"/>
                </a:endParaRPr>
              </a:p>
              <a:p>
                <a:pPr marL="57147" indent="0">
                  <a:buNone/>
                </a:pPr>
                <a:endParaRPr lang="en-US" sz="2000" kern="1200" dirty="0">
                  <a:solidFill>
                    <a:srgbClr val="000000"/>
                  </a:solidFill>
                  <a:cs typeface="Times" panose="02020603050405020304" pitchFamily="18" charset="0"/>
                </a:endParaRPr>
              </a:p>
              <a:p>
                <a:pPr marL="57147" indent="0">
                  <a:buNone/>
                </a:pPr>
                <a:r>
                  <a:rPr lang="en-US" sz="2000" b="1" u="sng" kern="1200" dirty="0">
                    <a:solidFill>
                      <a:srgbClr val="000000"/>
                    </a:solidFill>
                    <a:cs typeface="Times" panose="02020603050405020304" pitchFamily="18" charset="0"/>
                  </a:rPr>
                  <a:t>Algorithm:</a:t>
                </a:r>
                <a:endParaRPr lang="en-US" sz="2000" kern="1200" dirty="0">
                  <a:solidFill>
                    <a:srgbClr val="000000"/>
                  </a:solidFill>
                  <a:cs typeface="Times" panose="02020603050405020304" pitchFamily="18" charset="0"/>
                </a:endParaRPr>
              </a:p>
              <a:p>
                <a:pPr marL="57147" indent="0">
                  <a:buNone/>
                </a:pPr>
                <a:r>
                  <a:rPr lang="en-US" sz="2000" kern="1200" dirty="0">
                    <a:solidFill>
                      <a:srgbClr val="000000"/>
                    </a:solidFill>
                    <a:cs typeface="Times" panose="02020603050405020304" pitchFamily="18" charset="0"/>
                  </a:rPr>
                  <a:t>1. Initialization:</a:t>
                </a:r>
              </a:p>
              <a:p>
                <a:pPr marL="457188" lvl="1" indent="0">
                  <a:buNone/>
                </a:pPr>
                <a:r>
                  <a:rPr lang="en-US" sz="2000" kern="1200" dirty="0">
                    <a:solidFill>
                      <a:srgbClr val="000000"/>
                    </a:solidFill>
                    <a:cs typeface="Times" panose="02020603050405020304" pitchFamily="18" charset="0"/>
                  </a:rPr>
                  <a:t>No – Load Condition:</a:t>
                </a:r>
              </a:p>
              <a:p>
                <a:pPr marL="857227" lvl="2" indent="0">
                  <a:buNone/>
                </a:pP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𝐼</m:t>
                        </m:r>
                      </m:e>
                      <m:sub>
                        <m:r>
                          <a:rPr lang="en-US" sz="2000" b="0" i="1" smtClean="0">
                            <a:solidFill>
                              <a:schemeClr val="tx1"/>
                            </a:solidFill>
                            <a:latin typeface="Cambria Math" panose="02040503050406030204" pitchFamily="18" charset="0"/>
                          </a:rPr>
                          <m:t>𝑠𝑜𝑢𝑟𝑐𝑒</m:t>
                        </m:r>
                      </m:sub>
                    </m:sSub>
                    <m:r>
                      <a:rPr lang="en-US" sz="2000" b="0" i="1" smtClean="0">
                        <a:solidFill>
                          <a:schemeClr val="tx1"/>
                        </a:solidFill>
                        <a:latin typeface="Cambria Math" panose="02040503050406030204" pitchFamily="18" charset="0"/>
                      </a:rPr>
                      <m:t>=</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𝑌</m:t>
                        </m:r>
                      </m:e>
                      <m:sub>
                        <m:r>
                          <a:rPr lang="en-US" sz="2000" b="0" i="1" smtClean="0">
                            <a:solidFill>
                              <a:schemeClr val="tx1"/>
                            </a:solidFill>
                            <a:latin typeface="Cambria Math" panose="02040503050406030204" pitchFamily="18" charset="0"/>
                          </a:rPr>
                          <m:t>𝑠𝑜𝑢𝑟𝑐𝑒</m:t>
                        </m:r>
                      </m:sub>
                    </m:sSub>
                    <m:r>
                      <a:rPr lang="en-US" sz="2000" b="0" i="1" smtClean="0">
                        <a:solidFill>
                          <a:schemeClr val="tx1"/>
                        </a:solidFill>
                        <a:latin typeface="Cambria Math" panose="02040503050406030204" pitchFamily="18" charset="0"/>
                      </a:rPr>
                      <m:t> .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𝑉</m:t>
                        </m:r>
                      </m:e>
                      <m:sub>
                        <m:r>
                          <a:rPr lang="en-US" sz="2000" b="0" i="1" smtClean="0">
                            <a:solidFill>
                              <a:schemeClr val="tx1"/>
                            </a:solidFill>
                            <a:latin typeface="Cambria Math" panose="02040503050406030204" pitchFamily="18" charset="0"/>
                          </a:rPr>
                          <m:t>𝑠𝑜𝑢𝑟𝑐𝑒</m:t>
                        </m:r>
                      </m:sub>
                    </m:sSub>
                  </m:oMath>
                </a14:m>
                <a:r>
                  <a:rPr lang="en-US" sz="2000" kern="1200" dirty="0">
                    <a:solidFill>
                      <a:srgbClr val="000000"/>
                    </a:solidFill>
                    <a:cs typeface="Times" panose="02020603050405020304" pitchFamily="18" charset="0"/>
                  </a:rPr>
                  <a:t>    [</a:t>
                </a:r>
                <a:r>
                  <a:rPr lang="en-US" sz="2000" i="1" kern="1200" dirty="0">
                    <a:solidFill>
                      <a:srgbClr val="000000"/>
                    </a:solidFill>
                    <a:cs typeface="Times" panose="02020603050405020304" pitchFamily="18" charset="0"/>
                  </a:rPr>
                  <a:t>here</a:t>
                </a:r>
                <a:r>
                  <a:rPr lang="en-US" sz="2000" kern="1200" dirty="0">
                    <a:solidFill>
                      <a:srgbClr val="000000"/>
                    </a:solidFill>
                    <a:cs typeface="Times"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𝑉</m:t>
                        </m:r>
                      </m:e>
                      <m:sub>
                        <m:r>
                          <a:rPr lang="en-US" sz="2000" i="1">
                            <a:solidFill>
                              <a:schemeClr val="tx1"/>
                            </a:solidFill>
                            <a:latin typeface="Cambria Math" panose="02040503050406030204" pitchFamily="18" charset="0"/>
                          </a:rPr>
                          <m:t>𝑠𝑜𝑢𝑟𝑐𝑒</m:t>
                        </m:r>
                      </m:sub>
                    </m:sSub>
                  </m:oMath>
                </a14:m>
                <a:r>
                  <a:rPr lang="en-US" sz="2000" kern="1200" dirty="0">
                    <a:solidFill>
                      <a:srgbClr val="000000"/>
                    </a:solidFill>
                    <a:cs typeface="Times" panose="02020603050405020304" pitchFamily="18" charset="0"/>
                  </a:rPr>
                  <a:t> is a substation voltage]</a:t>
                </a:r>
              </a:p>
              <a:p>
                <a:pPr marL="57147" indent="0">
                  <a:buNone/>
                </a:pPr>
                <a:r>
                  <a:rPr lang="en-US" sz="2000" kern="1200" dirty="0">
                    <a:solidFill>
                      <a:srgbClr val="000000"/>
                    </a:solidFill>
                    <a:cs typeface="Times" panose="02020603050405020304" pitchFamily="18" charset="0"/>
                  </a:rPr>
                  <a:t>2. </a:t>
                </a:r>
                <a14:m>
                  <m:oMath xmlns:m="http://schemas.openxmlformats.org/officeDocument/2006/math">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𝑉</m:t>
                        </m:r>
                      </m:e>
                      <m:sup>
                        <m:r>
                          <a:rPr lang="en-US" sz="2000" b="0" i="1" smtClean="0">
                            <a:solidFill>
                              <a:schemeClr val="tx1"/>
                            </a:solidFill>
                            <a:latin typeface="Cambria Math" panose="02040503050406030204" pitchFamily="18" charset="0"/>
                          </a:rPr>
                          <m:t>(0)</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d>
                          <m:dPr>
                            <m:begChr m:val="["/>
                            <m:endChr m:val="]"/>
                            <m:ctrlPr>
                              <a:rPr lang="en-US" sz="2000" b="0" i="1" smtClean="0">
                                <a:solidFill>
                                  <a:schemeClr val="tx1"/>
                                </a:solidFill>
                                <a:latin typeface="Cambria Math" panose="02040503050406030204" pitchFamily="18" charset="0"/>
                              </a:rPr>
                            </m:ctrlPr>
                          </m:dPr>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𝑌</m:t>
                                </m:r>
                              </m:e>
                              <m:sub>
                                <m:r>
                                  <a:rPr lang="en-US" sz="2000" b="0" i="1" smtClean="0">
                                    <a:solidFill>
                                      <a:schemeClr val="tx1"/>
                                    </a:solidFill>
                                    <a:latin typeface="Cambria Math" panose="02040503050406030204" pitchFamily="18" charset="0"/>
                                  </a:rPr>
                                  <m:t>𝑠𝑦𝑠𝑡𝑒𝑚</m:t>
                                </m:r>
                              </m:sub>
                            </m:sSub>
                          </m:e>
                        </m:d>
                      </m:e>
                      <m:sup>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 . </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𝐼</m:t>
                        </m:r>
                      </m:e>
                      <m:sub>
                        <m:r>
                          <a:rPr lang="en-US" sz="2000" b="0" i="1" smtClean="0">
                            <a:solidFill>
                              <a:schemeClr val="tx1"/>
                            </a:solidFill>
                            <a:latin typeface="Cambria Math" panose="02040503050406030204" pitchFamily="18" charset="0"/>
                          </a:rPr>
                          <m:t>𝑠𝑜𝑢𝑟𝑐𝑒</m:t>
                        </m:r>
                      </m:sub>
                    </m:sSub>
                  </m:oMath>
                </a14:m>
                <a:endParaRPr lang="en-US" sz="2000" b="0" dirty="0">
                  <a:solidFill>
                    <a:schemeClr val="tx1"/>
                  </a:solidFill>
                </a:endParaRPr>
              </a:p>
              <a:p>
                <a:pPr marL="57147" indent="0">
                  <a:buNone/>
                </a:pPr>
                <a:r>
                  <a:rPr lang="en-US" sz="2000" kern="1200" dirty="0">
                    <a:solidFill>
                      <a:srgbClr val="000000"/>
                    </a:solidFill>
                    <a:cs typeface="Times" panose="02020603050405020304" pitchFamily="18" charset="0"/>
                  </a:rPr>
                  <a:t>3. Update [</a:t>
                </a:r>
                <a14:m>
                  <m:oMath xmlns:m="http://schemas.openxmlformats.org/officeDocument/2006/math">
                    <m:r>
                      <a:rPr lang="en-US" sz="2000" b="0" i="1" smtClean="0">
                        <a:solidFill>
                          <a:schemeClr val="tx1"/>
                        </a:solidFill>
                        <a:latin typeface="Cambria Math" panose="02040503050406030204" pitchFamily="18" charset="0"/>
                      </a:rPr>
                      <m:t>𝐼</m:t>
                    </m:r>
                  </m:oMath>
                </a14:m>
                <a:r>
                  <a:rPr lang="en-US" sz="2000" kern="1200" dirty="0">
                    <a:solidFill>
                      <a:srgbClr val="000000"/>
                    </a:solidFill>
                    <a:cs typeface="Times" panose="02020603050405020304" pitchFamily="18" charset="0"/>
                  </a:rPr>
                  <a:t>]</a:t>
                </a:r>
              </a:p>
              <a:p>
                <a:pPr marL="57147" indent="0">
                  <a:buNone/>
                </a:pPr>
                <a:r>
                  <a:rPr lang="en-US" sz="2000" kern="1200" dirty="0">
                    <a:solidFill>
                      <a:srgbClr val="000000"/>
                    </a:solidFill>
                    <a:cs typeface="Times" panose="02020603050405020304" pitchFamily="18" charset="0"/>
                  </a:rPr>
                  <a:t>4. Update </a:t>
                </a:r>
                <a14:m>
                  <m:oMath xmlns:m="http://schemas.openxmlformats.org/officeDocument/2006/math">
                    <m:sSup>
                      <m:sSupPr>
                        <m:ctrlPr>
                          <a:rPr lang="en-US" sz="2000" b="0" i="1" smtClean="0">
                            <a:solidFill>
                              <a:schemeClr val="tx1"/>
                            </a:solidFill>
                            <a:latin typeface="Cambria Math" panose="02040503050406030204" pitchFamily="18" charset="0"/>
                          </a:rPr>
                        </m:ctrlPr>
                      </m:sSupPr>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𝑉</m:t>
                            </m:r>
                          </m:e>
                        </m:d>
                      </m:e>
                      <m:sup>
                        <m:r>
                          <a:rPr lang="en-US" sz="2000" b="0" i="1" smtClean="0">
                            <a:solidFill>
                              <a:schemeClr val="tx1"/>
                            </a:solidFill>
                            <a:latin typeface="Cambria Math" panose="02040503050406030204" pitchFamily="18" charset="0"/>
                          </a:rPr>
                          <m:t>𝑘</m:t>
                        </m:r>
                      </m:sup>
                    </m:sSup>
                  </m:oMath>
                </a14:m>
                <a:endParaRPr lang="en-US" sz="2000" b="0" dirty="0">
                  <a:solidFill>
                    <a:schemeClr val="tx1"/>
                  </a:solidFill>
                </a:endParaRPr>
              </a:p>
              <a:p>
                <a:pPr marL="57147" indent="0">
                  <a:buNone/>
                </a:pPr>
                <a:r>
                  <a:rPr lang="en-US" sz="2000" kern="1200" dirty="0">
                    <a:solidFill>
                      <a:srgbClr val="000000"/>
                    </a:solidFill>
                    <a:cs typeface="Times" panose="02020603050405020304" pitchFamily="18" charset="0"/>
                  </a:rPr>
                  <a:t>	 </a:t>
                </a:r>
                <a14:m>
                  <m:oMath xmlns:m="http://schemas.openxmlformats.org/officeDocument/2006/math">
                    <m:sSup>
                      <m:sSupPr>
                        <m:ctrlPr>
                          <a:rPr lang="en-US" sz="2000" b="0" i="1" smtClean="0">
                            <a:solidFill>
                              <a:schemeClr val="tx1"/>
                            </a:solidFill>
                            <a:latin typeface="Cambria Math" panose="02040503050406030204" pitchFamily="18" charset="0"/>
                          </a:rPr>
                        </m:ctrlPr>
                      </m:sSupPr>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𝑉</m:t>
                            </m:r>
                          </m:e>
                        </m:d>
                      </m:e>
                      <m:sup>
                        <m:r>
                          <a:rPr lang="en-US" sz="2000" b="0" i="1" smtClean="0">
                            <a:solidFill>
                              <a:schemeClr val="tx1"/>
                            </a:solidFill>
                            <a:latin typeface="Cambria Math" panose="02040503050406030204" pitchFamily="18" charset="0"/>
                          </a:rPr>
                          <m:t>𝑘</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𝑌</m:t>
                            </m:r>
                          </m:e>
                        </m:d>
                      </m:e>
                      <m:sup>
                        <m:r>
                          <a:rPr lang="en-US" sz="2000" b="0" i="1" smtClean="0">
                            <a:solidFill>
                              <a:schemeClr val="tx1"/>
                            </a:solidFill>
                            <a:latin typeface="Cambria Math" panose="02040503050406030204" pitchFamily="18" charset="0"/>
                          </a:rPr>
                          <m:t>−1</m:t>
                        </m:r>
                      </m:sup>
                    </m:sSup>
                    <m:sSup>
                      <m:sSupPr>
                        <m:ctrlPr>
                          <a:rPr lang="en-US" sz="2000" b="0" i="1" smtClean="0">
                            <a:solidFill>
                              <a:schemeClr val="tx1"/>
                            </a:solidFill>
                            <a:latin typeface="Cambria Math" panose="02040503050406030204" pitchFamily="18" charset="0"/>
                          </a:rPr>
                        </m:ctrlPr>
                      </m:sSupPr>
                      <m:e>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𝐼</m:t>
                            </m:r>
                          </m:e>
                        </m:d>
                      </m:e>
                      <m:sup>
                        <m:r>
                          <a:rPr lang="en-US" sz="2000" b="0" i="1" smtClean="0">
                            <a:solidFill>
                              <a:schemeClr val="tx1"/>
                            </a:solidFill>
                            <a:latin typeface="Cambria Math" panose="02040503050406030204" pitchFamily="18" charset="0"/>
                          </a:rPr>
                          <m:t>𝑘</m:t>
                        </m:r>
                      </m:sup>
                    </m:sSup>
                  </m:oMath>
                </a14:m>
                <a:endParaRPr lang="en-US" sz="2000" i="1" kern="1200" dirty="0">
                  <a:solidFill>
                    <a:srgbClr val="000000"/>
                  </a:solidFill>
                  <a:cs typeface="Times" panose="02020603050405020304" pitchFamily="18" charset="0"/>
                </a:endParaRPr>
              </a:p>
              <a:p>
                <a:pPr marL="57147" indent="0">
                  <a:buNone/>
                </a:pPr>
                <a:r>
                  <a:rPr lang="en-US" sz="2000" kern="1200" dirty="0">
                    <a:solidFill>
                      <a:srgbClr val="000000"/>
                    </a:solidFill>
                    <a:cs typeface="Times" panose="02020603050405020304" pitchFamily="18" charset="0"/>
                  </a:rPr>
                  <a:t>5. Stop at </a:t>
                </a:r>
                <a14:m>
                  <m:oMath xmlns:m="http://schemas.openxmlformats.org/officeDocument/2006/math">
                    <m:d>
                      <m:dPr>
                        <m:ctrlPr>
                          <a:rPr lang="en-US" sz="2000" b="0" i="1" smtClean="0">
                            <a:solidFill>
                              <a:schemeClr val="tx1"/>
                            </a:solidFill>
                            <a:latin typeface="Cambria Math" panose="02040503050406030204" pitchFamily="18" charset="0"/>
                          </a:rPr>
                        </m:ctrlPr>
                      </m:dPr>
                      <m:e>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𝑉</m:t>
                            </m:r>
                          </m:e>
                          <m:sup>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+1</m:t>
                            </m:r>
                          </m:sup>
                        </m:sSup>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𝑉</m:t>
                            </m:r>
                          </m:e>
                          <m:sup>
                            <m:r>
                              <a:rPr lang="en-US" sz="2000" b="0" i="1" smtClean="0">
                                <a:solidFill>
                                  <a:schemeClr val="tx1"/>
                                </a:solidFill>
                                <a:latin typeface="Cambria Math" panose="02040503050406030204" pitchFamily="18" charset="0"/>
                              </a:rPr>
                              <m:t>𝑘</m:t>
                            </m:r>
                          </m:sup>
                        </m:sSup>
                      </m:e>
                    </m:d>
                    <m:r>
                      <a:rPr lang="en-US" sz="2000" b="0" i="1" smtClean="0">
                        <a:solidFill>
                          <a:schemeClr val="tx1"/>
                        </a:solidFill>
                        <a:latin typeface="Cambria Math" panose="02040503050406030204" pitchFamily="18" charset="0"/>
                      </a:rPr>
                      <m:t>&lt; </m:t>
                    </m:r>
                    <m:r>
                      <a:rPr lang="en-US" sz="2000" b="0" i="1" smtClean="0">
                        <a:solidFill>
                          <a:schemeClr val="tx1"/>
                        </a:solidFill>
                        <a:latin typeface="Cambria Math" panose="02040503050406030204" pitchFamily="18" charset="0"/>
                        <a:ea typeface="Cambria Math" panose="02040503050406030204" pitchFamily="18" charset="0"/>
                      </a:rPr>
                      <m:t>𝜀</m:t>
                    </m:r>
                  </m:oMath>
                </a14:m>
                <a:endParaRPr lang="en-US" sz="2000" kern="1200" dirty="0">
                  <a:solidFill>
                    <a:srgbClr val="000000"/>
                  </a:solidFill>
                  <a:cs typeface="Times" panose="02020603050405020304" pitchFamily="18" charset="0"/>
                </a:endParaRPr>
              </a:p>
              <a:p>
                <a:pPr marL="57147" indent="0">
                  <a:buNone/>
                </a:pPr>
                <a:endParaRPr lang="en-US" sz="2000" kern="1200" dirty="0">
                  <a:solidFill>
                    <a:srgbClr val="000000"/>
                  </a:solidFill>
                  <a:cs typeface="Times" panose="02020603050405020304" pitchFamily="18" charset="0"/>
                </a:endParaRPr>
              </a:p>
              <a:p>
                <a:pPr marL="857227" lvl="2" indent="0">
                  <a:buNone/>
                </a:pPr>
                <a:endParaRPr lang="en-US" sz="2000" kern="1200" dirty="0">
                  <a:solidFill>
                    <a:srgbClr val="000000"/>
                  </a:solidFill>
                  <a:cs typeface="Times" panose="02020603050405020304" pitchFamily="18" charset="0"/>
                </a:endParaRPr>
              </a:p>
              <a:p>
                <a:pPr marL="857227" lvl="2" indent="0">
                  <a:buNone/>
                </a:pPr>
                <a:endParaRPr lang="en-US" sz="2000" kern="1200" dirty="0">
                  <a:solidFill>
                    <a:srgbClr val="000000"/>
                  </a:solidFill>
                  <a:cs typeface="Times" panose="02020603050405020304" pitchFamily="18" charset="0"/>
                </a:endParaRPr>
              </a:p>
            </p:txBody>
          </p:sp>
        </mc:Choice>
        <mc:Fallback xmlns="">
          <p:sp>
            <p:nvSpPr>
              <p:cNvPr id="3" name="Content Placeholder 2">
                <a:extLst>
                  <a:ext uri="{FF2B5EF4-FFF2-40B4-BE49-F238E27FC236}">
                    <a16:creationId xmlns:a16="http://schemas.microsoft.com/office/drawing/2014/main" id="{A4665F52-DF4B-9483-725B-C5C2AD0E0873}"/>
                  </a:ext>
                </a:extLst>
              </p:cNvPr>
              <p:cNvSpPr>
                <a:spLocks noGrp="1" noRot="1" noChangeAspect="1" noMove="1" noResize="1" noEditPoints="1" noAdjustHandles="1" noChangeArrowheads="1" noChangeShapeType="1" noTextEdit="1"/>
              </p:cNvSpPr>
              <p:nvPr>
                <p:ph idx="1"/>
              </p:nvPr>
            </p:nvSpPr>
            <p:spPr>
              <a:blipFill>
                <a:blip r:embed="rId2"/>
                <a:stretch>
                  <a:fillRect l="-74" t="-76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8FEDEC6-5DBE-BD79-81B3-2893192680D2}"/>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631CB0E7-A4DD-AACD-07F0-B0D4F074EDBC}"/>
              </a:ext>
            </a:extLst>
          </p:cNvPr>
          <p:cNvSpPr>
            <a:spLocks noGrp="1"/>
          </p:cNvSpPr>
          <p:nvPr>
            <p:ph type="sldNum" sz="quarter" idx="12"/>
          </p:nvPr>
        </p:nvSpPr>
        <p:spPr/>
        <p:txBody>
          <a:bodyPr/>
          <a:lstStyle/>
          <a:p>
            <a:fld id="{98783A6C-F2E5-470E-8F07-6DF2D28172F3}" type="slidenum">
              <a:rPr lang="en-US" smtClean="0"/>
              <a:t>6</a:t>
            </a:fld>
            <a:endParaRPr lang="en-US"/>
          </a:p>
        </p:txBody>
      </p:sp>
      <p:grpSp>
        <p:nvGrpSpPr>
          <p:cNvPr id="45" name="Group 44">
            <a:extLst>
              <a:ext uri="{FF2B5EF4-FFF2-40B4-BE49-F238E27FC236}">
                <a16:creationId xmlns:a16="http://schemas.microsoft.com/office/drawing/2014/main" id="{8BC13024-80C9-6415-DAF7-14D66854E150}"/>
              </a:ext>
            </a:extLst>
          </p:cNvPr>
          <p:cNvGrpSpPr/>
          <p:nvPr/>
        </p:nvGrpSpPr>
        <p:grpSpPr>
          <a:xfrm>
            <a:off x="3517622" y="1529219"/>
            <a:ext cx="1628383" cy="375781"/>
            <a:chOff x="3494762" y="1453019"/>
            <a:chExt cx="1628383" cy="789140"/>
          </a:xfrm>
        </p:grpSpPr>
        <p:cxnSp>
          <p:nvCxnSpPr>
            <p:cNvPr id="36" name="Straight Connector 35">
              <a:extLst>
                <a:ext uri="{FF2B5EF4-FFF2-40B4-BE49-F238E27FC236}">
                  <a16:creationId xmlns:a16="http://schemas.microsoft.com/office/drawing/2014/main" id="{909FEF39-6711-D0C5-B053-887CEAAFA294}"/>
                </a:ext>
              </a:extLst>
            </p:cNvPr>
            <p:cNvCxnSpPr>
              <a:cxnSpLocks/>
            </p:cNvCxnSpPr>
            <p:nvPr/>
          </p:nvCxnSpPr>
          <p:spPr bwMode="auto">
            <a:xfrm>
              <a:off x="3507288" y="2242159"/>
              <a:ext cx="1615857" cy="0"/>
            </a:xfrm>
            <a:prstGeom prst="line">
              <a:avLst/>
            </a:prstGeom>
            <a:ln w="190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5624678-6688-C460-FCB1-9019F5DE75B8}"/>
                </a:ext>
              </a:extLst>
            </p:cNvPr>
            <p:cNvCxnSpPr>
              <a:cxnSpLocks/>
            </p:cNvCxnSpPr>
            <p:nvPr/>
          </p:nvCxnSpPr>
          <p:spPr bwMode="auto">
            <a:xfrm flipV="1">
              <a:off x="5123145" y="1562100"/>
              <a:ext cx="0" cy="680059"/>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9A095249-C464-10FD-5AD6-E769D4C247C0}"/>
                </a:ext>
              </a:extLst>
            </p:cNvPr>
            <p:cNvCxnSpPr>
              <a:cxnSpLocks/>
            </p:cNvCxnSpPr>
            <p:nvPr/>
          </p:nvCxnSpPr>
          <p:spPr bwMode="auto">
            <a:xfrm flipV="1">
              <a:off x="3494762" y="1453019"/>
              <a:ext cx="0" cy="78914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44" name="Straight Arrow Connector 43">
              <a:extLst>
                <a:ext uri="{FF2B5EF4-FFF2-40B4-BE49-F238E27FC236}">
                  <a16:creationId xmlns:a16="http://schemas.microsoft.com/office/drawing/2014/main" id="{7403491C-D59E-358D-3551-8426CDFD787F}"/>
                </a:ext>
              </a:extLst>
            </p:cNvPr>
            <p:cNvCxnSpPr/>
            <p:nvPr/>
          </p:nvCxnSpPr>
          <p:spPr bwMode="auto">
            <a:xfrm>
              <a:off x="3494762" y="1453019"/>
              <a:ext cx="338202" cy="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237752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96EB-F4B2-521B-9483-DD81271E2FBA}"/>
              </a:ext>
            </a:extLst>
          </p:cNvPr>
          <p:cNvSpPr>
            <a:spLocks noGrp="1"/>
          </p:cNvSpPr>
          <p:nvPr>
            <p:ph type="title"/>
          </p:nvPr>
        </p:nvSpPr>
        <p:spPr/>
        <p:txBody>
          <a:bodyPr/>
          <a:lstStyle/>
          <a:p>
            <a:r>
              <a:rPr lang="en-US" dirty="0"/>
              <a:t>Bus Injection Model: How to build [Y]?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9548CD-6255-FBE6-E0F2-FC5579A7F79F}"/>
                  </a:ext>
                </a:extLst>
              </p:cNvPr>
              <p:cNvSpPr>
                <a:spLocks noGrp="1"/>
              </p:cNvSpPr>
              <p:nvPr>
                <p:ph idx="1"/>
              </p:nvPr>
            </p:nvSpPr>
            <p:spPr>
              <a:xfrm>
                <a:off x="398477" y="3621369"/>
                <a:ext cx="8229600" cy="2458760"/>
              </a:xfrm>
            </p:spPr>
            <p:txBody>
              <a:bodyPr/>
              <a:lstStyle/>
              <a:p>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r>
                      <a:rPr lang="en-US" sz="2000" b="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rPr>
                            </m:ctrlPr>
                          </m:mPr>
                          <m:mr>
                            <m:e>
                              <m:sSub>
                                <m:sSubPr>
                                  <m:ctrlPr>
                                    <a:rPr lang="en-US" sz="2000" i="1">
                                      <a:solidFill>
                                        <a:schemeClr val="tx1"/>
                                      </a:solidFill>
                                      <a:effectLst/>
                                      <a:latin typeface="Cambria Math" panose="02040503050406030204" pitchFamily="18" charset="0"/>
                                    </a:rPr>
                                  </m:ctrlPr>
                                </m:sSubP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sSub>
                                    <m:sSubPr>
                                      <m:ctrlPr>
                                        <a:rPr lang="en-US" sz="2000" i="1">
                                          <a:solidFill>
                                            <a:schemeClr val="tx1"/>
                                          </a:solidFill>
                                          <a:effectLst/>
                                          <a:latin typeface="Cambria Math" panose="02040503050406030204" pitchFamily="18" charset="0"/>
                                        </a:rPr>
                                      </m:ctrlPr>
                                    </m:sSubP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e>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sSub>
                                    <m:sSubPr>
                                      <m:ctrlPr>
                                        <a:rPr lang="en-US" sz="2000" i="1">
                                          <a:solidFill>
                                            <a:schemeClr val="tx1"/>
                                          </a:solidFill>
                                          <a:effectLst/>
                                          <a:latin typeface="Cambria Math" panose="02040503050406030204" pitchFamily="18" charset="0"/>
                                        </a:rPr>
                                      </m:ctrlPr>
                                    </m:sSubP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2000" b="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e>
                          </m:mr>
                        </m:m>
                      </m:e>
                    </m:d>
                  </m:oMath>
                </a14:m>
                <a:r>
                  <a:rPr lang="en-US" sz="2000" dirty="0"/>
                  <a:t>      </a:t>
                </a:r>
                <a:r>
                  <a:rPr lang="en-US" sz="2000" dirty="0">
                    <a:solidFill>
                      <a:srgbClr val="FF0000"/>
                    </a:solidFill>
                  </a:rPr>
                  <a:t>(The source impedance is provided)</a:t>
                </a:r>
              </a:p>
              <a:p>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solidFill>
                              <a:schemeClr val="tx1"/>
                            </a:solidFill>
                            <a:effectLst/>
                            <a:latin typeface="Cambria Math" panose="020405030504060302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rPr>
                            </m:ctrlPr>
                          </m:mP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e>
                          </m:mr>
                        </m:m>
                      </m:e>
                    </m:d>
                  </m:oMath>
                </a14:m>
                <a:endParaRPr lang="en-US" sz="2000" dirty="0"/>
              </a:p>
            </p:txBody>
          </p:sp>
        </mc:Choice>
        <mc:Fallback xmlns="">
          <p:sp>
            <p:nvSpPr>
              <p:cNvPr id="3" name="Content Placeholder 2">
                <a:extLst>
                  <a:ext uri="{FF2B5EF4-FFF2-40B4-BE49-F238E27FC236}">
                    <a16:creationId xmlns:a16="http://schemas.microsoft.com/office/drawing/2014/main" id="{339548CD-6255-FBE6-E0F2-FC5579A7F79F}"/>
                  </a:ext>
                </a:extLst>
              </p:cNvPr>
              <p:cNvSpPr>
                <a:spLocks noGrp="1" noRot="1" noChangeAspect="1" noMove="1" noResize="1" noEditPoints="1" noAdjustHandles="1" noChangeArrowheads="1" noChangeShapeType="1" noTextEdit="1"/>
              </p:cNvSpPr>
              <p:nvPr>
                <p:ph idx="1"/>
              </p:nvPr>
            </p:nvSpPr>
            <p:spPr>
              <a:xfrm>
                <a:off x="398477" y="3621369"/>
                <a:ext cx="8229600" cy="2458760"/>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C7E39E0-A39C-0E86-32D2-8AF4ED4F2F8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3B48C9B8-2361-8E36-F49E-FF90CF9A5ABA}"/>
              </a:ext>
            </a:extLst>
          </p:cNvPr>
          <p:cNvSpPr>
            <a:spLocks noGrp="1"/>
          </p:cNvSpPr>
          <p:nvPr>
            <p:ph type="sldNum" sz="quarter" idx="12"/>
          </p:nvPr>
        </p:nvSpPr>
        <p:spPr/>
        <p:txBody>
          <a:bodyPr/>
          <a:lstStyle/>
          <a:p>
            <a:fld id="{98783A6C-F2E5-470E-8F07-6DF2D28172F3}" type="slidenum">
              <a:rPr lang="en-US" smtClean="0"/>
              <a:t>7</a:t>
            </a:fld>
            <a:endParaRPr lang="en-US"/>
          </a:p>
        </p:txBody>
      </p:sp>
      <p:pic>
        <p:nvPicPr>
          <p:cNvPr id="7" name="Picture 6">
            <a:extLst>
              <a:ext uri="{FF2B5EF4-FFF2-40B4-BE49-F238E27FC236}">
                <a16:creationId xmlns:a16="http://schemas.microsoft.com/office/drawing/2014/main" id="{C6B4AB64-DEDC-DA42-EBD7-8FAD49C9845A}"/>
              </a:ext>
            </a:extLst>
          </p:cNvPr>
          <p:cNvPicPr>
            <a:picLocks noChangeAspect="1"/>
          </p:cNvPicPr>
          <p:nvPr/>
        </p:nvPicPr>
        <p:blipFill>
          <a:blip r:embed="rId3"/>
          <a:stretch>
            <a:fillRect/>
          </a:stretch>
        </p:blipFill>
        <p:spPr>
          <a:xfrm>
            <a:off x="457200" y="711473"/>
            <a:ext cx="8229600" cy="2784638"/>
          </a:xfrm>
          <a:prstGeom prst="rect">
            <a:avLst/>
          </a:prstGeom>
        </p:spPr>
      </p:pic>
    </p:spTree>
    <p:extLst>
      <p:ext uri="{BB962C8B-B14F-4D97-AF65-F5344CB8AC3E}">
        <p14:creationId xmlns:p14="http://schemas.microsoft.com/office/powerpoint/2010/main" val="177094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96EB-F4B2-521B-9483-DD81271E2FBA}"/>
              </a:ext>
            </a:extLst>
          </p:cNvPr>
          <p:cNvSpPr>
            <a:spLocks noGrp="1"/>
          </p:cNvSpPr>
          <p:nvPr>
            <p:ph type="title"/>
          </p:nvPr>
        </p:nvSpPr>
        <p:spPr/>
        <p:txBody>
          <a:bodyPr/>
          <a:lstStyle/>
          <a:p>
            <a:r>
              <a:rPr lang="en-US" dirty="0"/>
              <a:t>Bus Injection Model: How to build [Y]?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9548CD-6255-FBE6-E0F2-FC5579A7F79F}"/>
                  </a:ext>
                </a:extLst>
              </p:cNvPr>
              <p:cNvSpPr>
                <a:spLocks noGrp="1"/>
              </p:cNvSpPr>
              <p:nvPr>
                <p:ph idx="1"/>
              </p:nvPr>
            </p:nvSpPr>
            <p:spPr>
              <a:xfrm>
                <a:off x="398477" y="3621369"/>
                <a:ext cx="8229600" cy="2458760"/>
              </a:xfrm>
            </p:spPr>
            <p:txBody>
              <a:bodyPr/>
              <a:lstStyle/>
              <a:p>
                <a:pPr marL="0" indent="0">
                  <a:buNone/>
                </a:pPr>
                <a:r>
                  <a:rPr lang="en-US" sz="2000" dirty="0">
                    <a:solidFill>
                      <a:schemeClr val="tx1"/>
                    </a:solidFill>
                  </a:rPr>
                  <a:t>For k – m:</a:t>
                </a:r>
              </a:p>
              <a:p>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rPr>
                            </m:ctrlPr>
                          </m:mP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sub>
                              </m:sSub>
                            </m:e>
                          </m:m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sub>
                              </m:sSub>
                            </m:e>
                          </m:m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e>
                          </m:mr>
                        </m:m>
                      </m:e>
                    </m:d>
                  </m:oMath>
                </a14:m>
                <a:endParaRPr lang="en-US" sz="2000" dirty="0"/>
              </a:p>
              <a:p>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solidFill>
                              <a:schemeClr val="tx1"/>
                            </a:solidFill>
                            <a:effectLst/>
                            <a:latin typeface="Cambria Math" panose="020405030504060302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𝑘𝑚</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rPr>
                            </m:ctrlPr>
                          </m:mP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sub>
                              </m:sSub>
                            </m:e>
                          </m:m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sub>
                              </m:sSub>
                            </m:e>
                          </m:m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e>
                          </m:mr>
                        </m:m>
                      </m:e>
                    </m:d>
                  </m:oMath>
                </a14:m>
                <a:endParaRPr lang="en-US" sz="2000" dirty="0">
                  <a:solidFill>
                    <a:schemeClr val="tx1"/>
                  </a:solidFill>
                </a:endParaRPr>
              </a:p>
            </p:txBody>
          </p:sp>
        </mc:Choice>
        <mc:Fallback xmlns="">
          <p:sp>
            <p:nvSpPr>
              <p:cNvPr id="3" name="Content Placeholder 2">
                <a:extLst>
                  <a:ext uri="{FF2B5EF4-FFF2-40B4-BE49-F238E27FC236}">
                    <a16:creationId xmlns:a16="http://schemas.microsoft.com/office/drawing/2014/main" id="{339548CD-6255-FBE6-E0F2-FC5579A7F79F}"/>
                  </a:ext>
                </a:extLst>
              </p:cNvPr>
              <p:cNvSpPr>
                <a:spLocks noGrp="1" noRot="1" noChangeAspect="1" noMove="1" noResize="1" noEditPoints="1" noAdjustHandles="1" noChangeArrowheads="1" noChangeShapeType="1" noTextEdit="1"/>
              </p:cNvSpPr>
              <p:nvPr>
                <p:ph idx="1"/>
              </p:nvPr>
            </p:nvSpPr>
            <p:spPr>
              <a:xfrm>
                <a:off x="398477" y="3621369"/>
                <a:ext cx="8229600" cy="2458760"/>
              </a:xfrm>
              <a:blipFill>
                <a:blip r:embed="rId2"/>
                <a:stretch>
                  <a:fillRect l="-741" t="-124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C7E39E0-A39C-0E86-32D2-8AF4ED4F2F8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3B48C9B8-2361-8E36-F49E-FF90CF9A5ABA}"/>
              </a:ext>
            </a:extLst>
          </p:cNvPr>
          <p:cNvSpPr>
            <a:spLocks noGrp="1"/>
          </p:cNvSpPr>
          <p:nvPr>
            <p:ph type="sldNum" sz="quarter" idx="12"/>
          </p:nvPr>
        </p:nvSpPr>
        <p:spPr/>
        <p:txBody>
          <a:bodyPr/>
          <a:lstStyle/>
          <a:p>
            <a:fld id="{98783A6C-F2E5-470E-8F07-6DF2D28172F3}" type="slidenum">
              <a:rPr lang="en-US" smtClean="0"/>
              <a:t>8</a:t>
            </a:fld>
            <a:endParaRPr lang="en-US"/>
          </a:p>
        </p:txBody>
      </p:sp>
      <p:pic>
        <p:nvPicPr>
          <p:cNvPr id="7" name="Picture 6">
            <a:extLst>
              <a:ext uri="{FF2B5EF4-FFF2-40B4-BE49-F238E27FC236}">
                <a16:creationId xmlns:a16="http://schemas.microsoft.com/office/drawing/2014/main" id="{C6B4AB64-DEDC-DA42-EBD7-8FAD49C9845A}"/>
              </a:ext>
            </a:extLst>
          </p:cNvPr>
          <p:cNvPicPr>
            <a:picLocks noChangeAspect="1"/>
          </p:cNvPicPr>
          <p:nvPr/>
        </p:nvPicPr>
        <p:blipFill>
          <a:blip r:embed="rId3"/>
          <a:stretch>
            <a:fillRect/>
          </a:stretch>
        </p:blipFill>
        <p:spPr>
          <a:xfrm>
            <a:off x="199237" y="725261"/>
            <a:ext cx="8110057" cy="2703739"/>
          </a:xfrm>
          <a:prstGeom prst="rect">
            <a:avLst/>
          </a:prstGeom>
        </p:spPr>
      </p:pic>
    </p:spTree>
    <p:extLst>
      <p:ext uri="{BB962C8B-B14F-4D97-AF65-F5344CB8AC3E}">
        <p14:creationId xmlns:p14="http://schemas.microsoft.com/office/powerpoint/2010/main" val="1545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96EB-F4B2-521B-9483-DD81271E2FBA}"/>
              </a:ext>
            </a:extLst>
          </p:cNvPr>
          <p:cNvSpPr>
            <a:spLocks noGrp="1"/>
          </p:cNvSpPr>
          <p:nvPr>
            <p:ph type="title"/>
          </p:nvPr>
        </p:nvSpPr>
        <p:spPr/>
        <p:txBody>
          <a:bodyPr/>
          <a:lstStyle/>
          <a:p>
            <a:r>
              <a:rPr lang="en-US" dirty="0"/>
              <a:t>Bus Injection Model: How to build [Y]?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9548CD-6255-FBE6-E0F2-FC5579A7F79F}"/>
                  </a:ext>
                </a:extLst>
              </p:cNvPr>
              <p:cNvSpPr>
                <a:spLocks noGrp="1"/>
              </p:cNvSpPr>
              <p:nvPr>
                <p:ph idx="1"/>
              </p:nvPr>
            </p:nvSpPr>
            <p:spPr>
              <a:xfrm>
                <a:off x="457200" y="3562509"/>
                <a:ext cx="8229600" cy="2578231"/>
              </a:xfrm>
            </p:spPr>
            <p:txBody>
              <a:bodyPr/>
              <a:lstStyle/>
              <a:p>
                <a:pPr marL="0" indent="0">
                  <a:buNone/>
                </a:pPr>
                <a:r>
                  <a:rPr lang="en-US" sz="2000" dirty="0">
                    <a:solidFill>
                      <a:schemeClr val="tx1"/>
                    </a:solidFill>
                    <a:latin typeface="Cambria Math" panose="02040503050406030204" pitchFamily="18" charset="0"/>
                  </a:rPr>
                  <a:t>For m-n section:</a:t>
                </a:r>
              </a:p>
              <a:p>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𝑚𝑛</m:t>
                        </m:r>
                      </m:sub>
                    </m:sSub>
                    <m:r>
                      <a:rPr lang="en-US" sz="2000">
                        <a:solidFill>
                          <a:schemeClr val="tx1"/>
                        </a:solidFill>
                        <a:latin typeface="Cambria Math" panose="02040503050406030204" pitchFamily="18" charset="0"/>
                      </a:rPr>
                      <m:t>=</m:t>
                    </m:r>
                    <m:d>
                      <m:dPr>
                        <m:begChr m:val="["/>
                        <m:endChr m:val="]"/>
                        <m:ctrlPr>
                          <a:rPr lang="en-US" sz="2000" i="1">
                            <a:solidFill>
                              <a:schemeClr val="tx1"/>
                            </a:solidFill>
                            <a:latin typeface="Cambria Math" panose="02040503050406030204" pitchFamily="18" charset="0"/>
                          </a:rPr>
                        </m:ctrlPr>
                      </m:dPr>
                      <m:e>
                        <m:m>
                          <m:mPr>
                            <m:plcHide m:val="on"/>
                            <m:mcs>
                              <m:mc>
                                <m:mcPr>
                                  <m:count m:val="3"/>
                                  <m:mcJc m:val="center"/>
                                </m:mcPr>
                              </m:mc>
                            </m:mcs>
                            <m:ctrlPr>
                              <a:rPr lang="en-US" sz="2000" i="1">
                                <a:solidFill>
                                  <a:schemeClr val="tx1"/>
                                </a:solidFill>
                                <a:latin typeface="Cambria Math" panose="02040503050406030204" pitchFamily="18" charset="0"/>
                              </a:rPr>
                            </m:ctrlPr>
                          </m:mP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1</m:t>
                                      </m:r>
                                    </m:sub>
                                  </m:sSub>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12</m:t>
                                      </m:r>
                                    </m:sub>
                                  </m:sSub>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13</m:t>
                                      </m:r>
                                    </m:sub>
                                  </m:sSub>
                                </m:sub>
                              </m:sSub>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12</m:t>
                                      </m:r>
                                    </m:sub>
                                  </m:sSub>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2</m:t>
                                      </m:r>
                                    </m:sub>
                                  </m:sSub>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23</m:t>
                                      </m:r>
                                    </m:sub>
                                  </m:sSub>
                                </m:sub>
                              </m:sSub>
                            </m:e>
                          </m:mr>
                          <m:mr>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𝑍</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13</m:t>
                                      </m:r>
                                    </m:sub>
                                  </m:sSub>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23</m:t>
                                      </m:r>
                                    </m:sub>
                                  </m:sSub>
                                </m:sub>
                              </m:sSub>
                            </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𝑧</m:t>
                                  </m:r>
                                </m:e>
                                <m:sub>
                                  <m:r>
                                    <a:rPr lang="en-US" sz="2000" i="1">
                                      <a:solidFill>
                                        <a:schemeClr val="tx1"/>
                                      </a:solidFill>
                                      <a:latin typeface="Cambria Math" panose="02040503050406030204" pitchFamily="18" charset="0"/>
                                    </a:rPr>
                                    <m:t>𝑚</m:t>
                                  </m:r>
                                  <m:sSub>
                                    <m:sSubPr>
                                      <m:ctrlPr>
                                        <a:rPr lang="en-US" sz="2000" b="0" i="1" smtClean="0">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𝑛</m:t>
                                      </m:r>
                                    </m:e>
                                    <m:sub>
                                      <m:r>
                                        <a:rPr lang="en-US" sz="2000">
                                          <a:solidFill>
                                            <a:schemeClr val="tx1"/>
                                          </a:solidFill>
                                          <a:latin typeface="Cambria Math" panose="02040503050406030204" pitchFamily="18" charset="0"/>
                                        </a:rPr>
                                        <m:t>3</m:t>
                                      </m:r>
                                    </m:sub>
                                  </m:sSub>
                                </m:sub>
                              </m:sSub>
                            </m:e>
                          </m:mr>
                        </m:m>
                      </m:e>
                    </m:d>
                    <m:r>
                      <a:rPr lang="en-US" sz="2000" i="1">
                        <a:solidFill>
                          <a:schemeClr val="tx1"/>
                        </a:solidFill>
                        <a:latin typeface="Cambria Math" panose="02040503050406030204" pitchFamily="18" charset="0"/>
                      </a:rPr>
                      <m:t> </m:t>
                    </m:r>
                  </m:oMath>
                </a14:m>
                <a:endParaRPr lang="en-US" sz="2000" i="1" dirty="0">
                  <a:solidFill>
                    <a:schemeClr val="tx1"/>
                  </a:solidFill>
                </a:endParaRPr>
              </a:p>
              <a:p>
                <a14:m>
                  <m:oMath xmlns:m="http://schemas.openxmlformats.org/officeDocument/2006/math">
                    <m:sSub>
                      <m:sSubPr>
                        <m:ctrlPr>
                          <a:rPr lang="en-US" sz="2000" i="1" smtClean="0">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𝑚𝑛</m:t>
                        </m:r>
                      </m:sub>
                    </m:s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000" i="1">
                            <a:solidFill>
                              <a:schemeClr val="tx1"/>
                            </a:solidFill>
                            <a:effectLst/>
                            <a:latin typeface="Cambria Math" panose="02040503050406030204" pitchFamily="18" charset="0"/>
                          </a:rPr>
                        </m:ctrlPr>
                      </m:sSubSup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𝑚𝑛</m:t>
                        </m:r>
                      </m:sub>
                      <m:sup>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sSubSup>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000" i="1">
                            <a:solidFill>
                              <a:schemeClr val="tx1"/>
                            </a:solidFill>
                            <a:effectLst/>
                            <a:latin typeface="Cambria Math" panose="02040503050406030204" pitchFamily="18" charset="0"/>
                          </a:rPr>
                        </m:ctrlPr>
                      </m:dPr>
                      <m:e>
                        <m:m>
                          <m:mPr>
                            <m:plcHide m:val="on"/>
                            <m:mcs>
                              <m:mc>
                                <m:mcPr>
                                  <m:count m:val="3"/>
                                  <m:mcJc m:val="center"/>
                                </m:mcPr>
                              </m:mc>
                            </m:mcs>
                            <m:ctrlPr>
                              <a:rPr lang="en-US" sz="2000" i="1">
                                <a:solidFill>
                                  <a:schemeClr val="tx1"/>
                                </a:solidFill>
                                <a:effectLst/>
                                <a:latin typeface="Cambria Math" panose="02040503050406030204" pitchFamily="18" charset="0"/>
                              </a:rPr>
                            </m:ctrlPr>
                          </m:mP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sub>
                              </m:sSub>
                            </m:e>
                          </m:m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sub>
                              </m:sSub>
                            </m:e>
                          </m:mr>
                          <m:mr>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13</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23</m:t>
                                      </m:r>
                                    </m:sub>
                                  </m:sSub>
                                </m:sub>
                              </m:sSub>
                            </m:e>
                            <m:e>
                              <m:sSub>
                                <m:sSubPr>
                                  <m:ctrlPr>
                                    <a:rPr lang="en-US" sz="2000" i="1">
                                      <a:solidFill>
                                        <a:schemeClr val="tx1"/>
                                      </a:solidFill>
                                      <a:effectLst/>
                                      <a:latin typeface="Cambria Math" panose="020405030504060302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b>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Sub>
                                    <m:sSubPr>
                                      <m:ctrlPr>
                                        <a:rPr lang="en-US" sz="20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e>
                                    <m:sub>
                                      <m:r>
                                        <a:rPr lang="en-US" sz="20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e>
                          </m:mr>
                        </m:m>
                      </m:e>
                    </m:d>
                  </m:oMath>
                </a14:m>
                <a:endParaRPr lang="en-US" sz="2000" i="1" dirty="0">
                  <a:solidFill>
                    <a:schemeClr val="tx1"/>
                  </a:solidFill>
                </a:endParaRPr>
              </a:p>
              <a:p>
                <a:endParaRPr lang="en-US" sz="2000" i="1" dirty="0">
                  <a:solidFill>
                    <a:schemeClr val="tx1"/>
                  </a:solidFill>
                </a:endParaRPr>
              </a:p>
              <a:p>
                <a:endParaRPr lang="en-US" sz="2000" i="1" dirty="0">
                  <a:solidFill>
                    <a:schemeClr val="tx1"/>
                  </a:solidFill>
                </a:endParaRPr>
              </a:p>
            </p:txBody>
          </p:sp>
        </mc:Choice>
        <mc:Fallback xmlns="">
          <p:sp>
            <p:nvSpPr>
              <p:cNvPr id="3" name="Content Placeholder 2">
                <a:extLst>
                  <a:ext uri="{FF2B5EF4-FFF2-40B4-BE49-F238E27FC236}">
                    <a16:creationId xmlns:a16="http://schemas.microsoft.com/office/drawing/2014/main" id="{339548CD-6255-FBE6-E0F2-FC5579A7F79F}"/>
                  </a:ext>
                </a:extLst>
              </p:cNvPr>
              <p:cNvSpPr>
                <a:spLocks noGrp="1" noRot="1" noChangeAspect="1" noMove="1" noResize="1" noEditPoints="1" noAdjustHandles="1" noChangeArrowheads="1" noChangeShapeType="1" noTextEdit="1"/>
              </p:cNvSpPr>
              <p:nvPr>
                <p:ph idx="1"/>
              </p:nvPr>
            </p:nvSpPr>
            <p:spPr>
              <a:xfrm>
                <a:off x="457200" y="3562509"/>
                <a:ext cx="8229600" cy="2578231"/>
              </a:xfrm>
              <a:blipFill>
                <a:blip r:embed="rId2"/>
                <a:stretch>
                  <a:fillRect l="-741" t="-118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C7E39E0-A39C-0E86-32D2-8AF4ED4F2F88}"/>
              </a:ext>
            </a:extLst>
          </p:cNvPr>
          <p:cNvSpPr>
            <a:spLocks noGrp="1"/>
          </p:cNvSpPr>
          <p:nvPr>
            <p:ph type="ftr" sz="quarter" idx="11"/>
          </p:nvPr>
        </p:nvSpPr>
        <p:spPr/>
        <p:txBody>
          <a:bodyPr/>
          <a:lstStyle/>
          <a:p>
            <a:r>
              <a:rPr lang="en-US"/>
              <a:t>EcPE Department</a:t>
            </a:r>
            <a:endParaRPr lang="en-US" dirty="0"/>
          </a:p>
        </p:txBody>
      </p:sp>
      <p:sp>
        <p:nvSpPr>
          <p:cNvPr id="5" name="Slide Number Placeholder 4">
            <a:extLst>
              <a:ext uri="{FF2B5EF4-FFF2-40B4-BE49-F238E27FC236}">
                <a16:creationId xmlns:a16="http://schemas.microsoft.com/office/drawing/2014/main" id="{3B48C9B8-2361-8E36-F49E-FF90CF9A5ABA}"/>
              </a:ext>
            </a:extLst>
          </p:cNvPr>
          <p:cNvSpPr>
            <a:spLocks noGrp="1"/>
          </p:cNvSpPr>
          <p:nvPr>
            <p:ph type="sldNum" sz="quarter" idx="12"/>
          </p:nvPr>
        </p:nvSpPr>
        <p:spPr/>
        <p:txBody>
          <a:bodyPr/>
          <a:lstStyle/>
          <a:p>
            <a:fld id="{98783A6C-F2E5-470E-8F07-6DF2D28172F3}" type="slidenum">
              <a:rPr lang="en-US" smtClean="0"/>
              <a:t>9</a:t>
            </a:fld>
            <a:endParaRPr lang="en-US"/>
          </a:p>
        </p:txBody>
      </p:sp>
      <p:pic>
        <p:nvPicPr>
          <p:cNvPr id="6" name="Picture 5">
            <a:extLst>
              <a:ext uri="{FF2B5EF4-FFF2-40B4-BE49-F238E27FC236}">
                <a16:creationId xmlns:a16="http://schemas.microsoft.com/office/drawing/2014/main" id="{73B83530-5B7D-6DDD-90EE-1281992629A9}"/>
              </a:ext>
            </a:extLst>
          </p:cNvPr>
          <p:cNvPicPr>
            <a:picLocks noChangeAspect="1"/>
          </p:cNvPicPr>
          <p:nvPr/>
        </p:nvPicPr>
        <p:blipFill>
          <a:blip r:embed="rId3"/>
          <a:stretch>
            <a:fillRect/>
          </a:stretch>
        </p:blipFill>
        <p:spPr>
          <a:xfrm>
            <a:off x="457200" y="777871"/>
            <a:ext cx="8229600" cy="2784638"/>
          </a:xfrm>
          <a:prstGeom prst="rect">
            <a:avLst/>
          </a:prstGeom>
        </p:spPr>
      </p:pic>
    </p:spTree>
    <p:extLst>
      <p:ext uri="{BB962C8B-B14F-4D97-AF65-F5344CB8AC3E}">
        <p14:creationId xmlns:p14="http://schemas.microsoft.com/office/powerpoint/2010/main" val="1452971659"/>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s n">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4449</TotalTime>
  <Words>3561</Words>
  <Application>Microsoft Office PowerPoint</Application>
  <PresentationFormat>On-screen Show (4:3)</PresentationFormat>
  <Paragraphs>572</Paragraphs>
  <Slides>42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Cambria Math</vt:lpstr>
      <vt:lpstr>Georgia</vt:lpstr>
      <vt:lpstr>Söhne</vt:lpstr>
      <vt:lpstr>Times</vt:lpstr>
      <vt:lpstr>Times New Roman</vt:lpstr>
      <vt:lpstr>Univers 65</vt:lpstr>
      <vt:lpstr>Univers 67 CondensedBold</vt:lpstr>
      <vt:lpstr>PowerPoint</vt:lpstr>
      <vt:lpstr>Introduction to Power Flows in Distribution Systems </vt:lpstr>
      <vt:lpstr>Overview</vt:lpstr>
      <vt:lpstr>Overview</vt:lpstr>
      <vt:lpstr>Models for Power Flow</vt:lpstr>
      <vt:lpstr>Bus Injection Model</vt:lpstr>
      <vt:lpstr>Bus Injection Model</vt:lpstr>
      <vt:lpstr>Bus Injection Model: How to build [Y]?</vt:lpstr>
      <vt:lpstr>Bus Injection Model: How to build [Y]?</vt:lpstr>
      <vt:lpstr>Bus Injection Model: How to build [Y]?</vt:lpstr>
      <vt:lpstr>Bus Injection Model: How to build [Y]?</vt:lpstr>
      <vt:lpstr>Bus Injection Model: How to build [Y]?</vt:lpstr>
      <vt:lpstr>Branch Flow model</vt:lpstr>
      <vt:lpstr>How to model Series Component?</vt:lpstr>
      <vt:lpstr>How to model Series Component?</vt:lpstr>
      <vt:lpstr>How to model Series Component?</vt:lpstr>
      <vt:lpstr>How to connect each &amp; every node section?</vt:lpstr>
      <vt:lpstr>How to connect each &amp; every node section?</vt:lpstr>
      <vt:lpstr>How to connect each &amp; every node section?</vt:lpstr>
      <vt:lpstr>How to connect each &amp; every node section?</vt:lpstr>
      <vt:lpstr>How to connect each &amp; every node section?</vt:lpstr>
      <vt:lpstr>PowerPoint Presentation</vt:lpstr>
      <vt:lpstr>Transformer model</vt:lpstr>
      <vt:lpstr>PowerPoint Presentation</vt:lpstr>
      <vt:lpstr>PowerPoint Presentation</vt:lpstr>
      <vt:lpstr>Series Components</vt:lpstr>
      <vt:lpstr>PowerPoint Presentation</vt:lpstr>
      <vt:lpstr>PowerPoint Presentation</vt:lpstr>
      <vt:lpstr>PowerPoint Presentation</vt:lpstr>
      <vt:lpstr>Distribution System Line Models – Overview</vt:lpstr>
      <vt:lpstr>Distribution System Line Models – Overview</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lpstr>Exact Line Segment Model</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Wang, Zhaoyu [E CPE]</cp:lastModifiedBy>
  <cp:revision>33</cp:revision>
  <dcterms:created xsi:type="dcterms:W3CDTF">2022-12-20T23:57:39Z</dcterms:created>
  <dcterms:modified xsi:type="dcterms:W3CDTF">2025-09-09T20:46:58Z</dcterms:modified>
</cp:coreProperties>
</file>